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</Types>
</file>

<file path=_rels/.rels>&#65279;<?xml version='1.0' encoding='UTF-8' standalone='yes'?><Relationships xmlns='http://schemas.openxmlformats.org/package/2006/relationships'><Relationship Id='rId3' Type='http://schemas.openxmlformats.org/officeDocument/2006/relationships/extended-properties' Target='docProps/app.xml'/><Relationship Id='rId2' Type='http://schemas.openxmlformats.org/package/2006/relationships/metadata/core-properties' Target='docProps/core.xml'/><Relationship Id='rId1' Type='http://schemas.openxmlformats.org/officeDocument/2006/relationships/officeDocument' Target='ppt/presentation.xml'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&#65279;<?xml version="1.0"?><Relationships xmlns='http://schemas.openxmlformats.org/package/2006/relationships'><Relationship Id='rId1' Type='http://schemas.openxmlformats.org/officeDocument/2006/relationships/slideMaster' Target='slideMasters/slideMaster1.xml'/><Relationship Id='rId2' Type='http://schemas.openxmlformats.org/officeDocument/2006/relationships/theme' Target='theme/theme1.xml'/><Relationship Id='rId3' Type='http://schemas.openxmlformats.org/officeDocument/2006/relationships/viewProps' Target='viewProps.xml'/><Relationship Id='rId4' Type='http://schemas.openxmlformats.org/officeDocument/2006/relationships/presProps' Target='presProps.xml'/><Relationship Id='rId5' Type='http://schemas.openxmlformats.org/officeDocument/2006/relationships/tableStyles' Target='tableStyles.xml'/><Relationship Id='rId6' Type='http://schemas.openxmlformats.org/officeDocument/2006/relationships/slide' Target='slides/slide1.xml'/><Relationship Id='rId7' Type='http://schemas.openxmlformats.org/officeDocument/2006/relationships/slide' Target='slides/slide2.xml'/><Relationship Id='rId8' Type='http://schemas.openxmlformats.org/officeDocument/2006/relationships/slide' Target='slides/slide3.xml'/><Relationship Id='rId9' Type='http://schemas.openxmlformats.org/officeDocument/2006/relationships/slide' Target='slides/slide4.xml'/><Relationship Id='rId10' Type='http://schemas.openxmlformats.org/officeDocument/2006/relationships/slide' Target='slides/slide5.xml'/><Relationship Id='rId11' Type='http://schemas.openxmlformats.org/officeDocument/2006/relationships/slide' Target='slides/slide6.xml'/><Relationship Id='rId12' Type='http://schemas.openxmlformats.org/officeDocument/2006/relationships/slide' Target='slides/slide7.xml'/><Relationship Id='rId13' Type='http://schemas.openxmlformats.org/officeDocument/2006/relationships/slide' Target='slides/slide8.xml'/><Relationship Id='rId14' Type='http://schemas.openxmlformats.org/officeDocument/2006/relationships/slide' Target='slides/slide9.xml'/><Relationship Id='rId15' Type='http://schemas.openxmlformats.org/officeDocument/2006/relationships/slide' Target='slides/slide10.xml'/><Relationship Id='rId16' Type='http://schemas.openxmlformats.org/officeDocument/2006/relationships/slide' Target='slides/slide11.xml'/><Relationship Id='rId17' Type='http://schemas.openxmlformats.org/officeDocument/2006/relationships/slide' Target='slides/slide12.xml'/><Relationship Id='rId18' Type='http://schemas.openxmlformats.org/officeDocument/2006/relationships/slide' Target='slides/slide13.xml'/><Relationship Id='rId19' Type='http://schemas.openxmlformats.org/officeDocument/2006/relationships/slide' Target='slides/slide14.xml'/><Relationship Id='rId20' Type='http://schemas.openxmlformats.org/officeDocument/2006/relationships/slide' Target='slides/slide15.xml'/><Relationship Id='rId21' Type='http://schemas.openxmlformats.org/officeDocument/2006/relationships/slide' Target='slides/slide16.xml'/><Relationship Id='rId22' Type='http://schemas.openxmlformats.org/officeDocument/2006/relationships/slide' Target='slides/slide17.xml'/><Relationship Id='rId23' Type='http://schemas.openxmlformats.org/officeDocument/2006/relationships/slide' Target='slides/slide18.xml'/><Relationship Id='rId24' Type='http://schemas.openxmlformats.org/officeDocument/2006/relationships/slide' Target='slides/slide19.xml'/><Relationship Id='rId25' Type='http://schemas.openxmlformats.org/officeDocument/2006/relationships/slide' Target='slides/slide20.xml'/><Relationship Id='rId26' Type='http://schemas.openxmlformats.org/officeDocument/2006/relationships/slide' Target='slides/slide21.xml'/><Relationship Id='rId27' Type='http://schemas.openxmlformats.org/officeDocument/2006/relationships/slide' Target='slides/slide22.xml'/><Relationship Id='rId28' Type='http://schemas.openxmlformats.org/officeDocument/2006/relationships/slide' Target='slides/slide23.xml'/><Relationship Id='rId29' Type='http://schemas.openxmlformats.org/officeDocument/2006/relationships/slide' Target='slides/slide24.xml'/><Relationship Id='rId30' Type='http://schemas.openxmlformats.org/officeDocument/2006/relationships/slide' Target='slides/slide25.xml'/><Relationship Id='rId31' Type='http://schemas.openxmlformats.org/officeDocument/2006/relationships/slide' Target='slides/slide26.xml'/><Relationship Id='rId32' Type='http://schemas.openxmlformats.org/officeDocument/2006/relationships/slide' Target='slides/slide27.xml'/><Relationship Id='rId33' Type='http://schemas.openxmlformats.org/officeDocument/2006/relationships/slide' Target='slides/slide28.xml'/><Relationship Id='rId34' Type='http://schemas.openxmlformats.org/officeDocument/2006/relationships/slide' Target='slides/slide29.xml'/><Relationship Id='rId35' Type='http://schemas.openxmlformats.org/officeDocument/2006/relationships/slide' Target='slides/slide30.xml'/><Relationship Id='rId36' Type='http://schemas.openxmlformats.org/officeDocument/2006/relationships/slide' Target='slides/slide31.xml'/><Relationship Id='rId37' Type='http://schemas.openxmlformats.org/officeDocument/2006/relationships/slide' Target='slides/slide32.xml'/><Relationship Id='rId38' Type='http://schemas.openxmlformats.org/officeDocument/2006/relationships/slide' Target='slides/slide33.xml'/><Relationship Id='rId39' Type='http://schemas.openxmlformats.org/officeDocument/2006/relationships/slide' Target='slides/slide34.xml'/><Relationship Id='rId40' Type='http://schemas.openxmlformats.org/officeDocument/2006/relationships/slide' Target='slides/slide35.xml'/><Relationship Id='rId41' Type='http://schemas.openxmlformats.org/officeDocument/2006/relationships/slide' Target='slides/slide36.xml'/><Relationship Id='rId42' Type='http://schemas.openxmlformats.org/officeDocument/2006/relationships/slide' Target='slides/slide37.xml'/><Relationship Id='rId43' Type='http://schemas.openxmlformats.org/officeDocument/2006/relationships/slide' Target='slides/slide38.xml'/><Relationship Id='rId44' Type='http://schemas.openxmlformats.org/officeDocument/2006/relationships/slide' Target='slides/slide39.xml'/><Relationship Id='rId45' Type='http://schemas.openxmlformats.org/officeDocument/2006/relationships/slide' Target='slides/slide40.xml'/><Relationship Id='rId46' Type='http://schemas.openxmlformats.org/officeDocument/2006/relationships/slide' Target='slides/slide41.xml'/><Relationship Id='rId47' Type='http://schemas.openxmlformats.org/officeDocument/2006/relationships/slide' Target='slides/slide42.xml'/><Relationship Id='rId48' Type='http://schemas.openxmlformats.org/officeDocument/2006/relationships/slide' Target='slides/slide43.xml'/><Relationship Id='rId49' Type='http://schemas.openxmlformats.org/officeDocument/2006/relationships/slide' Target='slides/slide44.xml'/><Relationship Id='rId50' Type='http://schemas.openxmlformats.org/officeDocument/2006/relationships/slide' Target='slides/slide45.xml'/><Relationship Id='rId51' Type='http://schemas.openxmlformats.org/officeDocument/2006/relationships/slide' Target='slides/slide46.xml'/><Relationship Id='rId52' Type='http://schemas.openxmlformats.org/officeDocument/2006/relationships/slide' Target='slides/slide47.xml'/><Relationship Id='rId53' Type='http://schemas.openxmlformats.org/officeDocument/2006/relationships/slide' Target='slides/slide48.xml'/></Relationships>
</file>

<file path=ppt/slideLayouts/_rels/slideLayout1.xml.rels>&#65279;<?xml version='1.0' encoding='UTF-8'?><Relationships xmlns='http://schemas.openxmlformats.org/package/2006/relationships'><Relationship Id='rId1' Type='http://schemas.openxmlformats.org/officeDocument/2006/relationships/slideMaster' Target='../slideMasters/slideMaster1.xml'/></Relationships>
</file>

<file path=ppt/slideLayouts/slideLayout1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&#65279;<?xml version='1.0' encoding='UTF-8' standalone='yes'?><Relationships xmlns='http://schemas.openxmlformats.org/package/2006/relationships'><Relationship Id='rId2' Type='http://schemas.openxmlformats.org/officeDocument/2006/relationships/theme' Target='../theme/theme1.xml'/><Relationship Id='rId1' Type='http://schemas.openxmlformats.org/officeDocument/2006/relationships/slideLayout' Target='../slideLayouts/slideLayout1.xml'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1182692648bed092.png'/><Relationship Id='rId3' Type='http://schemas.openxmlformats.org/officeDocument/2006/relationships/image' Target='../media/229bd5d007b600af.png'/></Relationships>
</file>

<file path=ppt/slides/_rels/slide10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/Relationships>
</file>

<file path=ppt/slides/_rels/slide11.xml.rels>&#65279;<?xml version="1.0"?><Relationships xmlns='http://schemas.openxmlformats.org/package/2006/relationships'><Relationship Id='rId5' Type='http://schemas.openxmlformats.org/officeDocument/2006/relationships/image' Target='../media/cde9a18e27dbcc14.png'/><Relationship Id='rId1' Type='http://schemas.openxmlformats.org/officeDocument/2006/relationships/slideLayout' Target='../slideLayouts/slideLayout1.xml'/><Relationship Id='rId6' Type='http://schemas.openxmlformats.org/officeDocument/2006/relationships/image' Target='../media/a52aaa5ddcc01857.png'/><Relationship Id='rId2' Type='http://schemas.openxmlformats.org/officeDocument/2006/relationships/image' Target='../media/5c112029ff7383e0.png'/><Relationship Id='rId8' Type='http://schemas.openxmlformats.org/officeDocument/2006/relationships/image' Target='../media/9eb430f5b8ef8c14.png'/><Relationship Id='rId4' Type='http://schemas.openxmlformats.org/officeDocument/2006/relationships/image' Target='../media/67ef22301bd847b8.png'/><Relationship Id='rId3' Type='http://schemas.openxmlformats.org/officeDocument/2006/relationships/image' Target='../media/926dc70ecf303a7b.png'/><Relationship Id='rId7' Type='http://schemas.openxmlformats.org/officeDocument/2006/relationships/image' Target='../media/360340a15cc94af6.png'/><Relationship Id='rId9' Type='http://schemas.openxmlformats.org/officeDocument/2006/relationships/image' Target='../media/b2c1be87703eb660.png'/></Relationships>
</file>

<file path=ppt/slides/_rels/slide12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/Relationships>
</file>

<file path=ppt/slides/_rels/slide13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/Relationships>
</file>

<file path=ppt/slides/_rels/slide14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/Relationships>
</file>

<file path=ppt/slides/_rels/slide15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/Relationships>
</file>

<file path=ppt/slides/_rels/slide16.xml.rels>&#65279;<?xml version="1.0"?><Relationships xmlns='http://schemas.openxmlformats.org/package/2006/relationships'><Relationship Id='rId11' Type='http://schemas.openxmlformats.org/officeDocument/2006/relationships/image' Target='../media/bf94cc7fc6052b11.png'/><Relationship Id='rId5' Type='http://schemas.openxmlformats.org/officeDocument/2006/relationships/image' Target='../media/5fa437227cb23122.png'/><Relationship Id='rId1' Type='http://schemas.openxmlformats.org/officeDocument/2006/relationships/slideLayout' Target='../slideLayouts/slideLayout1.xml'/><Relationship Id='rId3' Type='http://schemas.openxmlformats.org/officeDocument/2006/relationships/image' Target='../media/f4a2a378fde46beb.png'/><Relationship Id='rId6' Type='http://schemas.openxmlformats.org/officeDocument/2006/relationships/image' Target='../media/43d9fb394ffa1117.png'/><Relationship Id='rId9' Type='http://schemas.openxmlformats.org/officeDocument/2006/relationships/image' Target='../media/b3fc8370e2d7f094.png'/><Relationship Id='rId2' Type='http://schemas.openxmlformats.org/officeDocument/2006/relationships/image' Target='../media/5c112029ff7383e0.png'/><Relationship Id='rId8' Type='http://schemas.openxmlformats.org/officeDocument/2006/relationships/image' Target='../media/1db911fe12430c03.png'/><Relationship Id='rId4' Type='http://schemas.openxmlformats.org/officeDocument/2006/relationships/image' Target='../media/c66b5175735b29ea.png'/><Relationship Id='rId7' Type='http://schemas.openxmlformats.org/officeDocument/2006/relationships/image' Target='../media/7a9b41511923cb61.png'/><Relationship Id='rId10' Type='http://schemas.openxmlformats.org/officeDocument/2006/relationships/image' Target='../media/b23b13bf5c10856c.png'/><Relationship Id='rId12' Type='http://schemas.openxmlformats.org/officeDocument/2006/relationships/image' Target='../media/5e36f5bb39802ea3.png'/></Relationships>
</file>

<file path=ppt/slides/_rels/slide17.xml.rels>&#65279;<?xml version="1.0"?><Relationships xmlns='http://schemas.openxmlformats.org/package/2006/relationships'><Relationship Id='rId6' Type='http://schemas.openxmlformats.org/officeDocument/2006/relationships/image' Target='../media/f1bd5358a19671fa.png'/><Relationship Id='rId3' Type='http://schemas.openxmlformats.org/officeDocument/2006/relationships/image' Target='../media/5f41d018bbca1ef1.png'/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Relationship Id='rId4' Type='http://schemas.openxmlformats.org/officeDocument/2006/relationships/image' Target='../media/57406124fe23ac25.png'/><Relationship Id='rId5' Type='http://schemas.openxmlformats.org/officeDocument/2006/relationships/image' Target='../media/77af50f04e340a0b.png'/><Relationship Id='rId7' Type='http://schemas.openxmlformats.org/officeDocument/2006/relationships/image' Target='../media/c5761f3dca2bff36.png'/></Relationships>
</file>

<file path=ppt/slides/_rels/slide18.xml.rels>&#65279;<?xml version="1.0"?><Relationships xmlns='http://schemas.openxmlformats.org/package/2006/relationships'><Relationship Id='rId2' Type='http://schemas.openxmlformats.org/officeDocument/2006/relationships/image' Target='../media/f6a7a428b0af0660.png'/><Relationship Id='rId1' Type='http://schemas.openxmlformats.org/officeDocument/2006/relationships/slideLayout' Target='../slideLayouts/slideLayout1.xml'/></Relationships>
</file>

<file path=ppt/slides/_rels/slide19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Relationship Id='rId3' Type='http://schemas.openxmlformats.org/officeDocument/2006/relationships/image' Target='../media/cc0f79d5b67d42ea.png'/></Relationships>
</file>

<file path=ppt/slides/_rels/slide2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/Relationships>
</file>

<file path=ppt/slides/_rels/slide20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Relationship Id='rId3' Type='http://schemas.openxmlformats.org/officeDocument/2006/relationships/image' Target='../media/45910ddd2c066c01.png'/></Relationships>
</file>

<file path=ppt/slides/_rels/slide21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Relationship Id='rId3' Type='http://schemas.openxmlformats.org/officeDocument/2006/relationships/image' Target='../media/60bf7287a1fdd469.png'/></Relationships>
</file>

<file path=ppt/slides/_rels/slide22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Relationship Id='rId3' Type='http://schemas.openxmlformats.org/officeDocument/2006/relationships/image' Target='../media/f66ed79ad7bff000.png'/></Relationships>
</file>

<file path=ppt/slides/_rels/slide23.xml.rels>&#65279;<?xml version="1.0"?><Relationships xmlns='http://schemas.openxmlformats.org/package/2006/relationships'><Relationship Id='rId3' Type='http://schemas.openxmlformats.org/officeDocument/2006/relationships/image' Target='../media/cffb6d27fff7a38c.png'/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/Relationships>
</file>

<file path=ppt/slides/_rels/slide24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Relationship Id='rId3' Type='http://schemas.openxmlformats.org/officeDocument/2006/relationships/image' Target='../media/d994afd06c327926.png'/></Relationships>
</file>

<file path=ppt/slides/_rels/slide25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3' Type='http://schemas.openxmlformats.org/officeDocument/2006/relationships/image' Target='../media/640347daa5fa712a.png'/><Relationship Id='rId2' Type='http://schemas.openxmlformats.org/officeDocument/2006/relationships/image' Target='../media/5c112029ff7383e0.png'/><Relationship Id='rId4' Type='http://schemas.openxmlformats.org/officeDocument/2006/relationships/image' Target='../media/af00e5af20e09937.png'/></Relationships>
</file>

<file path=ppt/slides/_rels/slide26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Relationship Id='rId3' Type='http://schemas.openxmlformats.org/officeDocument/2006/relationships/image' Target='../media/b74b1cb65c2b76e8.png'/><Relationship Id='rId4' Type='http://schemas.openxmlformats.org/officeDocument/2006/relationships/image' Target='../media/bcac818d8591461c.png'/></Relationships>
</file>

<file path=ppt/slides/_rels/slide27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Relationship Id='rId4' Type='http://schemas.openxmlformats.org/officeDocument/2006/relationships/image' Target='../media/ff61c073d21fc9cb.png'/><Relationship Id='rId3' Type='http://schemas.openxmlformats.org/officeDocument/2006/relationships/image' Target='../media/502115b1c0f288c9.png'/></Relationships>
</file>

<file path=ppt/slides/_rels/slide28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Relationship Id='rId4' Type='http://schemas.openxmlformats.org/officeDocument/2006/relationships/image' Target='../media/8ed93af566829df8.png'/><Relationship Id='rId3' Type='http://schemas.openxmlformats.org/officeDocument/2006/relationships/image' Target='../media/3aeea0aa11f49bcc.png'/></Relationships>
</file>

<file path=ppt/slides/_rels/slide29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Relationship Id='rId3' Type='http://schemas.openxmlformats.org/officeDocument/2006/relationships/image' Target='../media/71f7db4d78e93734.png'/><Relationship Id='rId4' Type='http://schemas.openxmlformats.org/officeDocument/2006/relationships/image' Target='../media/d977e8c7c5d7ad2b.png'/></Relationships>
</file>

<file path=ppt/slides/_rels/slide3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/Relationships>
</file>

<file path=ppt/slides/_rels/slide30.xml.rels>&#65279;<?xml version="1.0"?><Relationships xmlns='http://schemas.openxmlformats.org/package/2006/relationships'><Relationship Id='rId3' Type='http://schemas.openxmlformats.org/officeDocument/2006/relationships/image' Target='../media/a1656f402e3d0997.png'/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Relationship Id='rId4' Type='http://schemas.openxmlformats.org/officeDocument/2006/relationships/image' Target='../media/c14e76d901751f06.png'/></Relationships>
</file>

<file path=ppt/slides/_rels/slide31.xml.rels>&#65279;<?xml version="1.0"?><Relationships xmlns='http://schemas.openxmlformats.org/package/2006/relationships'><Relationship Id='rId4' Type='http://schemas.openxmlformats.org/officeDocument/2006/relationships/image' Target='../media/0e79138990368929.png'/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Relationship Id='rId3' Type='http://schemas.openxmlformats.org/officeDocument/2006/relationships/image' Target='../media/bc9c6a43d2328c77.png'/></Relationships>
</file>

<file path=ppt/slides/_rels/slide32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Relationship Id='rId3' Type='http://schemas.openxmlformats.org/officeDocument/2006/relationships/image' Target='../media/ac2b31cd091488d0.png'/><Relationship Id='rId4' Type='http://schemas.openxmlformats.org/officeDocument/2006/relationships/image' Target='../media/6f5f90ffd036c8c2.png'/></Relationships>
</file>

<file path=ppt/slides/_rels/slide33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Relationship Id='rId3' Type='http://schemas.openxmlformats.org/officeDocument/2006/relationships/image' Target='../media/692ae20413bddb78.png'/><Relationship Id='rId4' Type='http://schemas.openxmlformats.org/officeDocument/2006/relationships/image' Target='../media/f45f1c78b03566c1.png'/></Relationships>
</file>

<file path=ppt/slides/_rels/slide34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4' Type='http://schemas.openxmlformats.org/officeDocument/2006/relationships/image' Target='../media/da0104eaff35f73c.png'/><Relationship Id='rId2' Type='http://schemas.openxmlformats.org/officeDocument/2006/relationships/image' Target='../media/5c112029ff7383e0.png'/><Relationship Id='rId3' Type='http://schemas.openxmlformats.org/officeDocument/2006/relationships/image' Target='../media/7cbb37880667db7a.png'/></Relationships>
</file>

<file path=ppt/slides/_rels/slide35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659282f25fe05554.png'/></Relationships>
</file>

<file path=ppt/slides/_rels/slide36.xml.rels>&#65279;<?xml version="1.0"?><Relationships xmlns='http://schemas.openxmlformats.org/package/2006/relationships'><Relationship Id='rId5' Type='http://schemas.openxmlformats.org/officeDocument/2006/relationships/image' Target='../media/888ba7842a6b39a8.png'/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Relationship Id='rId3' Type='http://schemas.openxmlformats.org/officeDocument/2006/relationships/image' Target='../media/b05388414e20fd2c.png'/><Relationship Id='rId4' Type='http://schemas.openxmlformats.org/officeDocument/2006/relationships/image' Target='../media/b0cedc7eec367bde.png'/></Relationships>
</file>

<file path=ppt/slides/_rels/slide37.xml.rels>&#65279;<?xml version="1.0"?><Relationships xmlns='http://schemas.openxmlformats.org/package/2006/relationships'><Relationship Id='rId7' Type='http://schemas.openxmlformats.org/officeDocument/2006/relationships/image' Target='../media/bad8d5def605ba87.png'/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Relationship Id='rId5' Type='http://schemas.openxmlformats.org/officeDocument/2006/relationships/image' Target='../media/c2ef7d5a14dd171e.png'/><Relationship Id='rId3' Type='http://schemas.openxmlformats.org/officeDocument/2006/relationships/image' Target='../media/422e68d4762f0637.png'/><Relationship Id='rId4' Type='http://schemas.openxmlformats.org/officeDocument/2006/relationships/image' Target='../media/03a964fa92086075.png'/><Relationship Id='rId6' Type='http://schemas.openxmlformats.org/officeDocument/2006/relationships/image' Target='../media/d88c9fb25f706b55.png'/></Relationships>
</file>

<file path=ppt/slides/_rels/slide38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Relationship Id='rId3' Type='http://schemas.openxmlformats.org/officeDocument/2006/relationships/image' Target='../media/766504b0820ac0a9.png'/><Relationship Id='rId4' Type='http://schemas.openxmlformats.org/officeDocument/2006/relationships/image' Target='../media/3b858c0220fb6aae.png'/></Relationships>
</file>

<file path=ppt/slides/_rels/slide39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6f4e92aa8b75fb88.png'/></Relationships>
</file>

<file path=ppt/slides/_rels/slide4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/Relationships>
</file>

<file path=ppt/slides/_rels/slide40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Relationship Id='rId3' Type='http://schemas.openxmlformats.org/officeDocument/2006/relationships/image' Target='../media/d34e313c32e0f3c9.png'/></Relationships>
</file>

<file path=ppt/slides/_rels/slide41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Relationship Id='rId3' Type='http://schemas.openxmlformats.org/officeDocument/2006/relationships/image' Target='../media/f0a76ce9d58abb70.png'/></Relationships>
</file>

<file path=ppt/slides/_rels/slide42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Relationship Id='rId3' Type='http://schemas.openxmlformats.org/officeDocument/2006/relationships/image' Target='../media/013081c5f92f5e25.png'/><Relationship Id='rId4' Type='http://schemas.openxmlformats.org/officeDocument/2006/relationships/image' Target='../media/4d142668efc17411.png'/></Relationships>
</file>

<file path=ppt/slides/_rels/slide43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7fff37a62f67765a.png'/></Relationships>
</file>

<file path=ppt/slides/_rels/slide44.xml.rels>&#65279;<?xml version="1.0"?><Relationships xmlns='http://schemas.openxmlformats.org/package/2006/relationships'><Relationship Id='rId4' Type='http://schemas.openxmlformats.org/officeDocument/2006/relationships/image' Target='../media/28251281cfaa2df2.png'/><Relationship Id='rId1' Type='http://schemas.openxmlformats.org/officeDocument/2006/relationships/slideLayout' Target='../slideLayouts/slideLayout1.xml'/><Relationship Id='rId3' Type='http://schemas.openxmlformats.org/officeDocument/2006/relationships/image' Target='../media/fd72852f9bc19d7f.png'/><Relationship Id='rId2' Type='http://schemas.openxmlformats.org/officeDocument/2006/relationships/image' Target='../media/5c112029ff7383e0.png'/></Relationships>
</file>

<file path=ppt/slides/_rels/slide45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Relationship Id='rId3' Type='http://schemas.openxmlformats.org/officeDocument/2006/relationships/image' Target='../media/ffc3770b35492925.png'/></Relationships>
</file>

<file path=ppt/slides/_rels/slide46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/Relationships>
</file>

<file path=ppt/slides/_rels/slide47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/Relationships>
</file>

<file path=ppt/slides/_rels/slide48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9732801645e96dfc.png'/></Relationships>
</file>

<file path=ppt/slides/_rels/slide5.xml.rels>&#65279;<?xml version="1.0"?><Relationships xmlns='http://schemas.openxmlformats.org/package/2006/relationships'><Relationship Id='rId2' Type='http://schemas.openxmlformats.org/officeDocument/2006/relationships/image' Target='../media/821301c1c9367de4.png'/><Relationship Id='rId1' Type='http://schemas.openxmlformats.org/officeDocument/2006/relationships/slideLayout' Target='../slideLayouts/slideLayout1.xml'/></Relationships>
</file>

<file path=ppt/slides/_rels/slide6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Relationship Id='rId3' Type='http://schemas.openxmlformats.org/officeDocument/2006/relationships/hyperlink' Target='https://en.wikipedia.org/wiki/List_of_Falcon/_9/_and_Falcon_Heavy_launches' TargetMode='External'/></Relationships>
</file>

<file path=ppt/slides/_rels/slide7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2' Type='http://schemas.openxmlformats.org/officeDocument/2006/relationships/image' Target='../media/5c112029ff7383e0.png'/></Relationships>
</file>

<file path=ppt/slides/_rels/slide8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5' Type='http://schemas.openxmlformats.org/officeDocument/2006/relationships/image' Target='../media/262840670f139f49.png'/><Relationship Id='rId2' Type='http://schemas.openxmlformats.org/officeDocument/2006/relationships/image' Target='../media/5c112029ff7383e0.png'/><Relationship Id='rId4' Type='http://schemas.openxmlformats.org/officeDocument/2006/relationships/image' Target='../media/959e26a814c40992.png'/><Relationship Id='rId3' Type='http://schemas.openxmlformats.org/officeDocument/2006/relationships/image' Target='../media/c749556dea612e37.png'/><Relationship Id='rId6' Type='http://schemas.openxmlformats.org/officeDocument/2006/relationships/image' Target='../media/ac030f11ba2b85da.png'/><Relationship Id='rId7' Type='http://schemas.openxmlformats.org/officeDocument/2006/relationships/image' Target='../media/aa77d97fee98b9ea.png'/><Relationship Id='rId8' Type='http://schemas.openxmlformats.org/officeDocument/2006/relationships/image' Target='../media/96ddd5268cdaa417.png'/><Relationship Id='rId9' Type='http://schemas.openxmlformats.org/officeDocument/2006/relationships/image' Target='../media/0ba83ab29e8c3b77.png'/></Relationships>
</file>

<file path=ppt/slides/_rels/slide9.xml.rels>&#65279;<?xml version="1.0"?><Relationships xmlns='http://schemas.openxmlformats.org/package/2006/relationships'><Relationship Id='rId1' Type='http://schemas.openxmlformats.org/officeDocument/2006/relationships/slideLayout' Target='../slideLayouts/slideLayout1.xml'/><Relationship Id='rId3' Type='http://schemas.openxmlformats.org/officeDocument/2006/relationships/image' Target='../media/835904924976c31f.png'/><Relationship Id='rId2' Type='http://schemas.openxmlformats.org/officeDocument/2006/relationships/image' Target='../media/5c112029ff7383e0.png'/><Relationship Id='rId4' Type='http://schemas.openxmlformats.org/officeDocument/2006/relationships/image' Target='../media/d2c8c55ac768be1f.png'/><Relationship Id='rId5' Type='http://schemas.openxmlformats.org/officeDocument/2006/relationships/image' Target='../media/540ddc376fc14488.png'/><Relationship Id='rId8' Type='http://schemas.openxmlformats.org/officeDocument/2006/relationships/image' Target='../media/cc50826487b67652.png'/><Relationship Id='rId6' Type='http://schemas.openxmlformats.org/officeDocument/2006/relationships/image' Target='../media/d8ce3fdfb546dcc6.png'/><Relationship Id='rId7' Type='http://schemas.openxmlformats.org/officeDocument/2006/relationships/image' Target='../media/d615a9e38a88675a.png'/><Relationship Id='rId9' Type='http://schemas.openxmlformats.org/officeDocument/2006/relationships/image' Target='../media/8c84ffe854272f06.png'/><Relationship Id='rId10' Type='http://schemas.openxmlformats.org/officeDocument/2006/relationships/image' Target='../media/08259b80db711ab5.png'/><Relationship Id='rId11' Type='http://schemas.openxmlformats.org/officeDocument/2006/relationships/image' Target='../media/3223d7f2158acb37.png'/><Relationship Id='rId12' Type='http://schemas.openxmlformats.org/officeDocument/2006/relationships/image' Target='../media/35f83fbfaff4dadd.png'/><Relationship Id='rId13' Type='http://schemas.openxmlformats.org/officeDocument/2006/relationships/image' Target='../media/455875ecbc8905b7.png'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pic>
          <p:nvPicPr>
            <p:cNvPr id="4" name="shap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450" y="742950"/>
              <a:ext cx="2019300" cy="495300"/>
            </a:xfrm>
            <a:prstGeom prst="rect"/>
          </p:spPr>
        </p:pic>
        <p:sp>
          <p:nvSpPr>
            <p:cNvPr id="5" name="shape 5"/>
            <p:cNvSpPr txBox="1"/>
            <p:nvPr/>
          </p:nvSpPr>
          <p:spPr>
            <a:xfrm>
              <a:off x="970712" y="4618105"/>
              <a:ext cx="1895560" cy="55251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800">
                  <a:solidFill>
                    <a:srgbClr val="E7E6E6"/>
                  </a:solidFill>
                  <a:latin typeface="Arial"/>
                  <a:cs typeface="Arial"/>
                </a:rPr>
                <a:t>Vik Thakur</a:t>
              </a:r>
              <a:endParaRPr/>
            </a:p>
            <a:p>
              <a:pPr marL="9525">
                <a:spcBef>
                  <a:spcPts val="100"/>
                </a:spcBef>
              </a:pPr>
              <a:r>
                <a:rPr sz="1800" spc="-5">
                  <a:solidFill>
                    <a:srgbClr val="E7E6E6"/>
                  </a:solidFill>
                  <a:latin typeface="Arial"/>
                  <a:cs typeface="Arial"/>
                </a:rPr>
                <a:t>January </a:t>
              </a:r>
              <a:r>
                <a:rPr sz="1800">
                  <a:solidFill>
                    <a:srgbClr val="E7E6E6"/>
                  </a:solidFill>
                  <a:latin typeface="Arial"/>
                  <a:cs typeface="Arial"/>
                </a:rPr>
                <a:t>19</a:t>
              </a:r>
              <a:r>
                <a:rPr sz="1850" spc="-10" baseline="40000">
                  <a:solidFill>
                    <a:srgbClr val="E7E6E6"/>
                  </a:solidFill>
                  <a:latin typeface="Arial"/>
                  <a:cs typeface="Arial"/>
                </a:rPr>
                <a:t>th</a:t>
              </a:r>
              <a:r>
                <a:rPr sz="1800" spc="-5">
                  <a:solidFill>
                    <a:srgbClr val="E7E6E6"/>
                  </a:solidFill>
                  <a:latin typeface="Arial"/>
                  <a:cs typeface="Arial"/>
                </a:rPr>
                <a:t>, 2022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3" name="shape 3"/>
          <p:cNvSpPr txBox="1"/>
          <p:nvPr/>
        </p:nvSpPr>
        <p:spPr>
          <a:xfrm>
            <a:off x="11112882" y="6107204"/>
            <a:ext cx="262891" cy="248761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/>
            <a:r>
              <a:rPr sz="1600" spc="-5">
                <a:solidFill>
                  <a:srgbClr val="1C7DDB"/>
                </a:solidFill>
                <a:latin typeface="Arial"/>
                <a:cs typeface="Arial"/>
              </a:rPr>
              <a:t>10</a:t>
            </a:r>
            <a:endParaRPr/>
          </a:p>
        </p:txBody>
      </p:sp>
      <p:sp>
        <p:nvSpPr>
          <p:cNvPr id="4" name="shape 4"/>
          <p:cNvSpPr txBox="1"/>
          <p:nvPr/>
        </p:nvSpPr>
        <p:spPr>
          <a:xfrm>
            <a:off x="852145" y="473552"/>
            <a:ext cx="10138156" cy="5940126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/>
            <a:r>
              <a:rPr sz="3700">
                <a:solidFill>
                  <a:srgbClr val="0B49CB"/>
                </a:solidFill>
                <a:latin typeface="Arial"/>
                <a:cs typeface="Arial"/>
              </a:rPr>
              <a:t>Data Wrangling</a:t>
            </a:r>
            <a:endParaRPr/>
          </a:p>
          <a:p>
            <a:pPr marL="238074" marR="719455" indent="-228549" algn="just">
              <a:lnSpc>
                <a:spcPct val="93979"/>
              </a:lnSpc>
              <a:spcBef>
                <a:spcPts val="2500"/>
              </a:spcBef>
              <a:buClr>
                <a:srgbClr val="363636"/>
              </a:buClr>
              <a:buSzPts val="2200"/>
              <a:buFont typeface="Arial"/>
              <a:buChar char="•"/>
            </a:pPr>
            <a:r>
              <a:rPr sz="2200" spc="-40">
                <a:solidFill>
                  <a:srgbClr val="363636"/>
                </a:solidFill>
                <a:latin typeface="Arial"/>
                <a:cs typeface="Arial"/>
              </a:rPr>
              <a:t>Conducted Exploratory Data Analysis (EDA) to find patters in data and define </a:t>
            </a:r>
            <a:r>
              <a:rPr sz="2200">
                <a:solidFill>
                  <a:srgbClr val="363636"/>
                </a:solidFill>
                <a:latin typeface="Arial"/>
                <a:cs typeface="Arial"/>
              </a:rPr>
              <a:t>labels for training supervised models</a:t>
            </a:r>
            <a:endParaRPr/>
          </a:p>
          <a:p>
            <a:pPr marL="238074" marR="113030" indent="-228549">
              <a:lnSpc>
                <a:spcPct val="93541"/>
              </a:lnSpc>
              <a:spcBef>
                <a:spcPts val="1000"/>
              </a:spcBef>
              <a:buClr>
                <a:srgbClr val="363636"/>
              </a:buClr>
              <a:buSzPts val="2200"/>
              <a:buFont typeface="Arial"/>
              <a:buChar char="•"/>
            </a:pPr>
            <a:r>
              <a:rPr sz="2200">
                <a:solidFill>
                  <a:srgbClr val="363636"/>
                </a:solidFill>
                <a:latin typeface="Arial"/>
                <a:cs typeface="Arial"/>
              </a:rPr>
              <a:t>The data set contained various mission outcomes that were converted into Training Labels with 1 meaning the booster successfully landed and 0 meaning </a:t>
            </a:r>
            <a:r>
              <a:rPr sz="2200" spc="-40">
                <a:solidFill>
                  <a:srgbClr val="363636"/>
                </a:solidFill>
                <a:latin typeface="Arial"/>
                <a:cs typeface="Arial"/>
              </a:rPr>
              <a:t>booster was unsuccessful in landing. Following landing scenarios were considered </a:t>
            </a:r>
            <a:r>
              <a:rPr sz="2200">
                <a:solidFill>
                  <a:srgbClr val="363636"/>
                </a:solidFill>
                <a:latin typeface="Arial"/>
                <a:cs typeface="Arial"/>
              </a:rPr>
              <a:t>to create labels:</a:t>
            </a:r>
            <a:endParaRPr/>
          </a:p>
          <a:p>
            <a:pPr marL="695350" marR="347345" indent="-228600" algn="just">
              <a:lnSpc>
                <a:spcPct val="94154"/>
              </a:lnSpc>
              <a:spcBef>
                <a:spcPts val="500"/>
              </a:spcBef>
              <a:buClr>
                <a:srgbClr val="363636"/>
              </a:buClr>
              <a:buSzPts val="2000"/>
              <a:buFont typeface="Arial"/>
              <a:buChar char="•"/>
            </a:pPr>
            <a:r>
              <a:rPr sz="2000" spc="-50">
                <a:solidFill>
                  <a:srgbClr val="363636"/>
                </a:solidFill>
                <a:latin typeface="Arial"/>
                <a:cs typeface="Arial"/>
              </a:rPr>
              <a:t>True Ocean means the mission outcome was successfully landed to a specific region </a:t>
            </a:r>
            <a:r>
              <a:rPr sz="2000">
                <a:solidFill>
                  <a:srgbClr val="363636"/>
                </a:solidFill>
                <a:latin typeface="Arial"/>
                <a:cs typeface="Arial"/>
              </a:rPr>
              <a:t>of the ocean</a:t>
            </a:r>
            <a:endParaRPr/>
          </a:p>
          <a:p>
            <a:pPr marL="695350" marR="763270" indent="-228600" algn="just">
              <a:lnSpc>
                <a:spcPct val="94007"/>
              </a:lnSpc>
              <a:spcBef>
                <a:spcPts val="500"/>
              </a:spcBef>
              <a:buClr>
                <a:srgbClr val="363636"/>
              </a:buClr>
              <a:buSzPts val="2000"/>
              <a:buFont typeface="Arial"/>
              <a:buChar char="•"/>
            </a:pPr>
            <a:r>
              <a:rPr sz="2000" spc="-50">
                <a:solidFill>
                  <a:srgbClr val="363636"/>
                </a:solidFill>
                <a:latin typeface="Arial"/>
                <a:cs typeface="Arial"/>
              </a:rPr>
              <a:t>False Ocean means the mission outcome was unsuccessfully landed to a specific </a:t>
            </a:r>
            <a:r>
              <a:rPr sz="2000">
                <a:solidFill>
                  <a:srgbClr val="363636"/>
                </a:solidFill>
                <a:latin typeface="Arial"/>
                <a:cs typeface="Arial"/>
              </a:rPr>
              <a:t>region of the ocean</a:t>
            </a:r>
            <a:endParaRPr/>
          </a:p>
          <a:p>
            <a:pPr marL="695350" indent="-228600" algn="just">
              <a:spcBef>
                <a:spcPts val="400"/>
              </a:spcBef>
              <a:buClr>
                <a:srgbClr val="363636"/>
              </a:buClr>
              <a:buSzPts val="2000"/>
              <a:buFont typeface="Arial"/>
              <a:buChar char="•"/>
            </a:pPr>
            <a:r>
              <a:rPr sz="2000">
                <a:solidFill>
                  <a:srgbClr val="363636"/>
                </a:solidFill>
                <a:latin typeface="Arial"/>
                <a:cs typeface="Arial"/>
              </a:rPr>
              <a:t>RTLS means the mission outcome was successfully landed to a ground pad</a:t>
            </a:r>
            <a:endParaRPr/>
          </a:p>
          <a:p>
            <a:pPr marL="695350" indent="-228600">
              <a:spcBef>
                <a:spcPts val="300"/>
              </a:spcBef>
              <a:buClr>
                <a:srgbClr val="363636"/>
              </a:buClr>
              <a:buSzPts val="2000"/>
              <a:buFont typeface="Arial"/>
              <a:buChar char="•"/>
            </a:pPr>
            <a:r>
              <a:rPr sz="2000" spc="-10">
                <a:solidFill>
                  <a:srgbClr val="363636"/>
                </a:solidFill>
                <a:latin typeface="Arial"/>
                <a:cs typeface="Arial"/>
              </a:rPr>
              <a:t>False RTLS means the mission outcome was unsuccessfully landed to a ground pad</a:t>
            </a:r>
            <a:endParaRPr/>
          </a:p>
          <a:p>
            <a:pPr marL="695350" indent="-228600">
              <a:spcBef>
                <a:spcPts val="400"/>
              </a:spcBef>
              <a:buClr>
                <a:srgbClr val="363636"/>
              </a:buClr>
              <a:buSzPts val="2000"/>
              <a:buFont typeface="Arial"/>
              <a:buChar char="•"/>
            </a:pPr>
            <a:r>
              <a:rPr sz="2000">
                <a:solidFill>
                  <a:srgbClr val="363636"/>
                </a:solidFill>
                <a:latin typeface="Arial"/>
                <a:cs typeface="Arial"/>
              </a:rPr>
              <a:t>True ASDS means the mission outcome was successfully landed on a drone ship</a:t>
            </a:r>
            <a:endParaRPr/>
          </a:p>
          <a:p>
            <a:pPr marL="695350" indent="-228600">
              <a:spcBef>
                <a:spcPts val="300"/>
              </a:spcBef>
              <a:buClr>
                <a:srgbClr val="363636"/>
              </a:buClr>
              <a:buSzPts val="2000"/>
              <a:buFont typeface="Arial"/>
              <a:buChar char="•"/>
            </a:pPr>
            <a:r>
              <a:rPr sz="2000" spc="-10">
                <a:solidFill>
                  <a:srgbClr val="363636"/>
                </a:solidFill>
                <a:latin typeface="Arial"/>
                <a:cs typeface="Arial"/>
              </a:rPr>
              <a:t>False ASDS means the mission outcome was unsuccessfully landed on a drone ship</a:t>
            </a:r>
            <a:endParaRPr/>
          </a:p>
          <a:p>
            <a:pPr marL="9236075">
              <a:spcBef>
                <a:spcPts val="1500"/>
              </a:spcBef>
            </a:pPr>
            <a:r>
              <a:rPr sz="2400" b="1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GitHub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sp>
          <p:nvSpPr>
            <p:cNvPr id="4" name="shape 4"/>
            <p:cNvSpPr/>
            <p:nvPr/>
          </p:nvSpPr>
          <p:spPr>
            <a:xfrm>
              <a:off x="1738884" y="1088136"/>
              <a:ext cx="8772144" cy="1472184"/>
            </a:xfrm>
            <a:custGeom>
              <a:pathLst>
                <a:path w="8772144" h="1472184">
                  <a:moveTo>
                    <a:pt x="0" y="368046"/>
                  </a:moveTo>
                  <a:lnTo>
                    <a:pt x="8036052" y="368046"/>
                  </a:lnTo>
                  <a:lnTo>
                    <a:pt x="8036052" y="0"/>
                  </a:lnTo>
                  <a:lnTo>
                    <a:pt x="8772144" y="736092"/>
                  </a:lnTo>
                  <a:lnTo>
                    <a:pt x="8036052" y="1472184"/>
                  </a:lnTo>
                  <a:lnTo>
                    <a:pt x="8036052" y="1104137"/>
                  </a:lnTo>
                  <a:lnTo>
                    <a:pt x="0" y="1104137"/>
                  </a:lnTo>
                  <a:close/>
                </a:path>
              </a:pathLst>
            </a:custGeom>
            <a:solidFill>
              <a:srgbClr val="CFD5EA"/>
            </a:solidFill>
          </p:spPr>
        </p:sp>
        <p:sp>
          <p:nvSpPr>
            <p:cNvPr id="5" name="shape 5"/>
            <p:cNvSpPr/>
            <p:nvPr/>
          </p:nvSpPr>
          <p:spPr>
            <a:xfrm>
              <a:off x="975360" y="1530096"/>
              <a:ext cx="3322320" cy="588264"/>
            </a:xfrm>
            <a:custGeom>
              <a:pathLst>
                <a:path w="3322320" h="588263">
                  <a:moveTo>
                    <a:pt x="0" y="98044"/>
                  </a:moveTo>
                  <a:cubicBezTo>
                    <a:pt x="0" y="43941"/>
                    <a:pt x="43891" y="0"/>
                    <a:pt x="98043" y="0"/>
                  </a:cubicBezTo>
                  <a:lnTo>
                    <a:pt x="3224275" y="0"/>
                  </a:lnTo>
                  <a:cubicBezTo>
                    <a:pt x="3278377" y="0"/>
                    <a:pt x="3322320" y="43941"/>
                    <a:pt x="3322320" y="98044"/>
                  </a:cubicBezTo>
                  <a:lnTo>
                    <a:pt x="3322320" y="490219"/>
                  </a:lnTo>
                  <a:cubicBezTo>
                    <a:pt x="3322320" y="544321"/>
                    <a:pt x="3278377" y="588263"/>
                    <a:pt x="3224275" y="588263"/>
                  </a:cubicBezTo>
                  <a:lnTo>
                    <a:pt x="98043" y="588263"/>
                  </a:lnTo>
                  <a:cubicBezTo>
                    <a:pt x="43891" y="588263"/>
                    <a:pt x="0" y="544321"/>
                    <a:pt x="0" y="490219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shape 6"/>
            <p:cNvSpPr/>
            <p:nvPr/>
          </p:nvSpPr>
          <p:spPr>
            <a:xfrm>
              <a:off x="969010" y="1523746"/>
              <a:ext cx="3335020" cy="600964"/>
            </a:xfrm>
            <a:custGeom>
              <a:pathLst>
                <a:path w="3335020" h="600963">
                  <a:moveTo>
                    <a:pt x="6350" y="104394"/>
                  </a:moveTo>
                  <a:cubicBezTo>
                    <a:pt x="6350" y="50291"/>
                    <a:pt x="50241" y="6350"/>
                    <a:pt x="104393" y="6350"/>
                  </a:cubicBezTo>
                  <a:lnTo>
                    <a:pt x="3230626" y="6350"/>
                  </a:lnTo>
                  <a:cubicBezTo>
                    <a:pt x="3284728" y="6350"/>
                    <a:pt x="3328670" y="50291"/>
                    <a:pt x="3328670" y="104394"/>
                  </a:cubicBezTo>
                  <a:lnTo>
                    <a:pt x="3328670" y="496569"/>
                  </a:lnTo>
                  <a:cubicBezTo>
                    <a:pt x="3328670" y="550671"/>
                    <a:pt x="3284728" y="594613"/>
                    <a:pt x="3230626" y="594613"/>
                  </a:cubicBezTo>
                  <a:lnTo>
                    <a:pt x="104393" y="594613"/>
                  </a:lnTo>
                  <a:cubicBezTo>
                    <a:pt x="50241" y="594613"/>
                    <a:pt x="6350" y="550671"/>
                    <a:pt x="6350" y="496569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10"/>
            </a:ln>
          </p:spPr>
        </p:sp>
        <p:sp>
          <p:nvSpPr>
            <p:cNvPr id="7" name="shape 7"/>
            <p:cNvSpPr/>
            <p:nvPr/>
          </p:nvSpPr>
          <p:spPr>
            <a:xfrm>
              <a:off x="4463796" y="1530096"/>
              <a:ext cx="3322321" cy="588264"/>
            </a:xfrm>
            <a:custGeom>
              <a:pathLst>
                <a:path w="3322320" h="588263">
                  <a:moveTo>
                    <a:pt x="0" y="98044"/>
                  </a:moveTo>
                  <a:cubicBezTo>
                    <a:pt x="0" y="43941"/>
                    <a:pt x="43942" y="0"/>
                    <a:pt x="98044" y="0"/>
                  </a:cubicBezTo>
                  <a:lnTo>
                    <a:pt x="3224275" y="0"/>
                  </a:lnTo>
                  <a:cubicBezTo>
                    <a:pt x="3278377" y="0"/>
                    <a:pt x="3322320" y="43941"/>
                    <a:pt x="3322320" y="98044"/>
                  </a:cubicBezTo>
                  <a:lnTo>
                    <a:pt x="3322320" y="490219"/>
                  </a:lnTo>
                  <a:cubicBezTo>
                    <a:pt x="3322320" y="544321"/>
                    <a:pt x="3278377" y="588263"/>
                    <a:pt x="3224275" y="588263"/>
                  </a:cubicBezTo>
                  <a:lnTo>
                    <a:pt x="98044" y="588263"/>
                  </a:lnTo>
                  <a:cubicBezTo>
                    <a:pt x="43942" y="588263"/>
                    <a:pt x="0" y="544321"/>
                    <a:pt x="0" y="490219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8" name="shape 8"/>
            <p:cNvSpPr/>
            <p:nvPr/>
          </p:nvSpPr>
          <p:spPr>
            <a:xfrm>
              <a:off x="4457446" y="1523746"/>
              <a:ext cx="3335020" cy="600964"/>
            </a:xfrm>
            <a:custGeom>
              <a:pathLst>
                <a:path w="3335020" h="600963">
                  <a:moveTo>
                    <a:pt x="6349" y="104394"/>
                  </a:moveTo>
                  <a:cubicBezTo>
                    <a:pt x="6349" y="50291"/>
                    <a:pt x="50291" y="6350"/>
                    <a:pt x="104393" y="6350"/>
                  </a:cubicBezTo>
                  <a:lnTo>
                    <a:pt x="3230625" y="6350"/>
                  </a:lnTo>
                  <a:cubicBezTo>
                    <a:pt x="3284727" y="6350"/>
                    <a:pt x="3328670" y="50291"/>
                    <a:pt x="3328670" y="104394"/>
                  </a:cubicBezTo>
                  <a:lnTo>
                    <a:pt x="3328670" y="496569"/>
                  </a:lnTo>
                  <a:cubicBezTo>
                    <a:pt x="3328670" y="550671"/>
                    <a:pt x="3284727" y="594613"/>
                    <a:pt x="3230625" y="594613"/>
                  </a:cubicBezTo>
                  <a:lnTo>
                    <a:pt x="104393" y="594613"/>
                  </a:lnTo>
                  <a:cubicBezTo>
                    <a:pt x="50291" y="594613"/>
                    <a:pt x="6349" y="550671"/>
                    <a:pt x="6349" y="496569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10"/>
            </a:ln>
          </p:spPr>
        </p:sp>
        <p:sp>
          <p:nvSpPr>
            <p:cNvPr id="9" name="shape 9"/>
            <p:cNvSpPr/>
            <p:nvPr/>
          </p:nvSpPr>
          <p:spPr>
            <a:xfrm>
              <a:off x="7952232" y="1530096"/>
              <a:ext cx="3322321" cy="588264"/>
            </a:xfrm>
            <a:custGeom>
              <a:pathLst>
                <a:path w="3322320" h="588263">
                  <a:moveTo>
                    <a:pt x="0" y="98044"/>
                  </a:moveTo>
                  <a:cubicBezTo>
                    <a:pt x="0" y="43941"/>
                    <a:pt x="43942" y="0"/>
                    <a:pt x="98044" y="0"/>
                  </a:cubicBezTo>
                  <a:lnTo>
                    <a:pt x="3224276" y="0"/>
                  </a:lnTo>
                  <a:cubicBezTo>
                    <a:pt x="3278377" y="0"/>
                    <a:pt x="3322320" y="43941"/>
                    <a:pt x="3322320" y="98044"/>
                  </a:cubicBezTo>
                  <a:lnTo>
                    <a:pt x="3322320" y="490219"/>
                  </a:lnTo>
                  <a:cubicBezTo>
                    <a:pt x="3322320" y="544321"/>
                    <a:pt x="3278377" y="588263"/>
                    <a:pt x="3224276" y="588263"/>
                  </a:cubicBezTo>
                  <a:lnTo>
                    <a:pt x="98044" y="588263"/>
                  </a:lnTo>
                  <a:cubicBezTo>
                    <a:pt x="43942" y="588263"/>
                    <a:pt x="0" y="544321"/>
                    <a:pt x="0" y="490219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10" name="shape 10"/>
            <p:cNvSpPr/>
            <p:nvPr/>
          </p:nvSpPr>
          <p:spPr>
            <a:xfrm>
              <a:off x="7945882" y="1523746"/>
              <a:ext cx="3335021" cy="600964"/>
            </a:xfrm>
            <a:custGeom>
              <a:pathLst>
                <a:path w="3335020" h="600963">
                  <a:moveTo>
                    <a:pt x="6350" y="104394"/>
                  </a:moveTo>
                  <a:cubicBezTo>
                    <a:pt x="6350" y="50291"/>
                    <a:pt x="50292" y="6350"/>
                    <a:pt x="104394" y="6350"/>
                  </a:cubicBezTo>
                  <a:lnTo>
                    <a:pt x="3230626" y="6350"/>
                  </a:lnTo>
                  <a:cubicBezTo>
                    <a:pt x="3284728" y="6350"/>
                    <a:pt x="3328670" y="50291"/>
                    <a:pt x="3328670" y="104394"/>
                  </a:cubicBezTo>
                  <a:lnTo>
                    <a:pt x="3328670" y="496569"/>
                  </a:lnTo>
                  <a:cubicBezTo>
                    <a:pt x="3328670" y="550671"/>
                    <a:pt x="3284728" y="594613"/>
                    <a:pt x="3230626" y="594613"/>
                  </a:cubicBezTo>
                  <a:lnTo>
                    <a:pt x="104394" y="594613"/>
                  </a:lnTo>
                  <a:cubicBezTo>
                    <a:pt x="50292" y="594613"/>
                    <a:pt x="6350" y="550671"/>
                    <a:pt x="6350" y="496569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10"/>
            </a:ln>
          </p:spPr>
        </p:sp>
        <p:sp>
          <p:nvSpPr>
            <p:cNvPr id="11" name="shape 11"/>
            <p:cNvSpPr txBox="1"/>
            <p:nvPr/>
          </p:nvSpPr>
          <p:spPr>
            <a:xfrm>
              <a:off x="852145" y="473552"/>
              <a:ext cx="4881523" cy="55135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3700" spc="-50">
                  <a:solidFill>
                    <a:srgbClr val="0B49CB"/>
                  </a:solidFill>
                  <a:latin typeface="Arial"/>
                  <a:cs typeface="Arial"/>
                </a:rPr>
                <a:t>Data Wrangling – cont’d</a:t>
              </a:r>
              <a:endParaRPr/>
            </a:p>
          </p:txBody>
        </p:sp>
        <p:sp>
          <p:nvSpPr>
            <p:cNvPr id="12" name="shape 12"/>
            <p:cNvSpPr txBox="1"/>
            <p:nvPr/>
          </p:nvSpPr>
          <p:spPr>
            <a:xfrm>
              <a:off x="1088670" y="1701419"/>
              <a:ext cx="3094927" cy="259842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246705" indent="-237180">
                <a:lnSpc>
                  <a:spcPts val="1869"/>
                </a:lnSpc>
                <a:buClr>
                  <a:srgbClr val="FFFFFF"/>
                </a:buClr>
                <a:buSzPts val="1900"/>
                <a:buFont typeface="Calibri"/>
                <a:buAutoNum type="arabicPeriod"/>
              </a:pPr>
              <a:r>
                <a:rPr sz="1900" spc="-5">
                  <a:solidFill>
                    <a:srgbClr val="FFFFFF"/>
                  </a:solidFill>
                  <a:latin typeface="Calibri"/>
                  <a:cs typeface="Calibri"/>
                </a:rPr>
                <a:t>Load dataset in to Dataframe</a:t>
              </a:r>
              <a:endParaRPr/>
            </a:p>
          </p:txBody>
        </p:sp>
        <p:sp>
          <p:nvSpPr>
            <p:cNvPr id="13" name="shape 13"/>
            <p:cNvSpPr txBox="1"/>
            <p:nvPr/>
          </p:nvSpPr>
          <p:spPr>
            <a:xfrm>
              <a:off x="4986147" y="1701419"/>
              <a:ext cx="2276717" cy="259842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246705" indent="-237180">
                <a:lnSpc>
                  <a:spcPts val="1869"/>
                </a:lnSpc>
                <a:buClr>
                  <a:srgbClr val="FFFFFF"/>
                </a:buClr>
                <a:buSzPts val="1900"/>
                <a:buFont typeface="Calibri"/>
                <a:buAutoNum startAt="2" type="arabicPeriod"/>
              </a:pPr>
              <a:r>
                <a:rPr sz="1900" spc="-5">
                  <a:solidFill>
                    <a:srgbClr val="FFFFFF"/>
                  </a:solidFill>
                  <a:latin typeface="Calibri"/>
                  <a:cs typeface="Calibri"/>
                </a:rPr>
                <a:t>Find patterns in data</a:t>
              </a:r>
              <a:endParaRPr/>
            </a:p>
          </p:txBody>
        </p:sp>
        <p:sp>
          <p:nvSpPr>
            <p:cNvPr id="14" name="shape 14"/>
            <p:cNvSpPr txBox="1"/>
            <p:nvPr/>
          </p:nvSpPr>
          <p:spPr>
            <a:xfrm>
              <a:off x="8051166" y="1701419"/>
              <a:ext cx="3125508" cy="259842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246705" indent="-237180">
                <a:lnSpc>
                  <a:spcPts val="1869"/>
                </a:lnSpc>
                <a:buClr>
                  <a:srgbClr val="FFFFFF"/>
                </a:buClr>
                <a:buSzPts val="1900"/>
                <a:buFont typeface="Calibri"/>
                <a:buAutoNum startAt="3" type="arabicPeriod"/>
              </a:pPr>
              <a:r>
                <a:rPr sz="1900" spc="-5">
                  <a:solidFill>
                    <a:srgbClr val="FFFFFF"/>
                  </a:solidFill>
                  <a:latin typeface="Calibri"/>
                  <a:cs typeface="Calibri"/>
                </a:rPr>
                <a:t>Create landing outcome label</a:t>
              </a:r>
              <a:endParaRPr/>
            </a:p>
          </p:txBody>
        </p:sp>
        <p:sp>
          <p:nvSpPr>
            <p:cNvPr id="15" name="shape 15"/>
            <p:cNvSpPr txBox="1"/>
            <p:nvPr/>
          </p:nvSpPr>
          <p:spPr>
            <a:xfrm>
              <a:off x="10036683" y="6153836"/>
              <a:ext cx="911200" cy="323850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>
                <a:lnSpc>
                  <a:spcPts val="2345"/>
                </a:lnSpc>
              </a:pPr>
              <a:r>
                <a:rPr sz="2400" b="1" u="sng">
                  <a:solidFill>
                    <a:srgbClr val="954F72"/>
                  </a:solidFill>
                  <a:uFill>
                    <a:solidFill>
                      <a:srgbClr val="954F72"/>
                    </a:solidFill>
                  </a:uFill>
                  <a:latin typeface="Calibri"/>
                  <a:cs typeface="Calibri"/>
                </a:rPr>
                <a:t>GitHub</a:t>
              </a:r>
              <a:endParaRPr/>
            </a:p>
          </p:txBody>
        </p:sp>
        <p:sp>
          <p:nvSpPr>
            <p:cNvPr id="16" name="shape 16"/>
            <p:cNvSpPr txBox="1"/>
            <p:nvPr/>
          </p:nvSpPr>
          <p:spPr>
            <a:xfrm>
              <a:off x="11112882" y="6107204"/>
              <a:ext cx="262891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 spc="-5">
                  <a:solidFill>
                    <a:srgbClr val="1C7DDB"/>
                  </a:solidFill>
                  <a:latin typeface="Arial"/>
                  <a:cs typeface="Arial"/>
                </a:rPr>
                <a:t>11</a:t>
              </a:r>
              <a:endParaRPr/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4171188" y="2302764"/>
            <a:ext cx="3986784" cy="4524756"/>
            <a:chOff x="0" y="0"/>
            <a:chExt cx="3986784" cy="4524756"/>
          </a:xfrm>
        </p:grpSpPr>
        <p:sp>
          <p:nvSpPr>
            <p:cNvPr id="18" name="shape 18"/>
            <p:cNvSpPr txBox="1"/>
            <p:nvPr/>
          </p:nvSpPr>
          <p:spPr>
            <a:xfrm>
              <a:off x="0" y="0"/>
              <a:ext cx="3987165" cy="4525010"/>
            </a:xfrm>
            <a:prstGeom prst="rect"/>
            <a:solidFill>
              <a:srgbClr val="FFFFFF"/>
            </a:solidFill>
            <a:ln w="9525">
              <a:solidFill>
                <a:srgbClr val="4472C4"/>
              </a:solidFill>
            </a:ln>
          </p:spPr>
          <p:txBody>
            <a:bodyPr vertOverflow="overflow" horzOverflow="overflow" numCol="1" wrap="square" compatLnSpc="0" lIns="0" tIns="38100" rIns="0" bIns="0">
              <a:spAutoFit/>
            </a:bodyPr>
            <a:p>
              <a:pPr marL="315278" indent="-228600">
                <a:spcBef>
                  <a:spcPts val="300"/>
                </a:spcBef>
                <a:tabLst>
                  <a:tab pos="315278" algn="l"/>
                </a:tabLst>
              </a:pPr>
              <a:r>
                <a:rPr sz="1200">
                  <a:latin typeface="Calibri"/>
                  <a:cs typeface="Calibri"/>
                </a:rPr>
                <a:t>2.	</a:t>
              </a:r>
              <a:r>
                <a:rPr sz="1200">
                  <a:latin typeface="Calibri"/>
                  <a:cs typeface="Calibri"/>
                </a:rPr>
                <a:t>Find data patterns:</a:t>
              </a:r>
              <a:endParaRPr/>
            </a:p>
            <a:p>
              <a:pPr marL="831025" indent="-286512"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>Calculate the number of launches on each site</a:t>
              </a:r>
              <a:endParaRPr/>
            </a:p>
            <a:p>
              <a:pPr marL="831025" indent="-286512">
                <a:lnSpc>
                  <a:spcPts val="1200"/>
                </a:lnSpc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 marL="831025" indent="-286512">
                <a:lnSpc>
                  <a:spcPts val="1200"/>
                </a:lnSpc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 marL="831025" indent="-286512">
                <a:lnSpc>
                  <a:spcPts val="1200"/>
                </a:lnSpc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 marL="831025" indent="-286512">
                <a:lnSpc>
                  <a:spcPts val="1200"/>
                </a:lnSpc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 marL="831025" indent="-286512">
                <a:lnSpc>
                  <a:spcPts val="1200"/>
                </a:lnSpc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 marL="831025" indent="-286512">
                <a:lnSpc>
                  <a:spcPts val="1150"/>
                </a:lnSpc>
                <a:buSzPts val="1200"/>
                <a:buFont typeface="Calibri"/>
                <a:buAutoNum type="romanLcPeriod"/>
              </a:pPr>
              <a:r>
                <a:rPr sz="1150">
                  <a:latin typeface="Calibri"/>
                  <a:cs typeface="Calibri"/>
                </a:rPr>
                <a:t/>
              </a:r>
              <a:endParaRPr sz="1200"/>
            </a:p>
            <a:p>
              <a:pPr marL="831025" marR="334010" indent="-286512" algn="just">
                <a:lnSpc>
                  <a:spcPct val="99378"/>
                </a:lnSpc>
                <a:buSzPts val="1200"/>
                <a:buFont typeface="Calibri"/>
                <a:buAutoNum type="romanLcPeriod"/>
              </a:pPr>
              <a:r>
                <a:rPr sz="1200" spc="-5">
                  <a:latin typeface="Calibri"/>
                  <a:cs typeface="Calibri"/>
                </a:rPr>
                <a:t>Calculate the number and occurrence of each </a:t>
              </a:r>
              <a:r>
                <a:rPr sz="1200">
                  <a:latin typeface="Calibri"/>
                  <a:cs typeface="Calibri"/>
                </a:rPr>
                <a:t>orbit</a:t>
              </a:r>
              <a:endParaRPr/>
            </a:p>
            <a:p>
              <a:pPr marL="831025" indent="-286512">
                <a:lnSpc>
                  <a:spcPts val="1200"/>
                </a:lnSpc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 marL="831025" indent="-286512">
                <a:lnSpc>
                  <a:spcPts val="1200"/>
                </a:lnSpc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 marL="831025" indent="-286512">
                <a:lnSpc>
                  <a:spcPts val="1200"/>
                </a:lnSpc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 marL="831025" indent="-286512">
                <a:lnSpc>
                  <a:spcPts val="1200"/>
                </a:lnSpc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 marL="831025" indent="-286512">
                <a:lnSpc>
                  <a:spcPts val="1200"/>
                </a:lnSpc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 marL="831025" indent="-286512">
                <a:lnSpc>
                  <a:spcPts val="1200"/>
                </a:lnSpc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 marL="831025" indent="-286512">
                <a:lnSpc>
                  <a:spcPts val="1200"/>
                </a:lnSpc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 marL="831025" indent="-286512">
                <a:lnSpc>
                  <a:spcPts val="1200"/>
                </a:lnSpc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 marL="831025" indent="-286512">
                <a:lnSpc>
                  <a:spcPts val="1200"/>
                </a:lnSpc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 marL="831025" indent="-286512">
                <a:lnSpc>
                  <a:spcPts val="1200"/>
                </a:lnSpc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 marL="831025" indent="-286512">
                <a:lnSpc>
                  <a:spcPts val="1200"/>
                </a:lnSpc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 marL="831025" indent="-286512">
                <a:lnSpc>
                  <a:spcPts val="1200"/>
                </a:lnSpc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 marL="831025" indent="-286512">
                <a:lnSpc>
                  <a:spcPts val="1200"/>
                </a:lnSpc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 marL="831025" marR="642620" indent="-286512" algn="just">
                <a:lnSpc>
                  <a:spcPct val="96761"/>
                </a:lnSpc>
                <a:spcBef>
                  <a:spcPts val="300"/>
                </a:spcBef>
                <a:buSzPts val="1200"/>
                <a:buFont typeface="Calibri"/>
                <a:buAutoNum type="romanLcPeriod"/>
              </a:pPr>
              <a:r>
                <a:rPr sz="1200" spc="-5">
                  <a:latin typeface="Calibri"/>
                  <a:cs typeface="Calibri"/>
                </a:rPr>
                <a:t>Calculate number/occurrence of mission </a:t>
              </a:r>
              <a:r>
                <a:rPr sz="1200">
                  <a:latin typeface="Calibri"/>
                  <a:cs typeface="Calibri"/>
                </a:rPr>
                <a:t>outcomes per orbit type</a:t>
              </a:r>
              <a:endParaRPr/>
            </a:p>
          </p:txBody>
        </p:sp>
        <p:grpSp>
          <p:nvGrpSpPr>
            <p:cNvPr id="19" name="shape 19"/>
            <p:cNvGrpSpPr/>
            <p:nvPr/>
          </p:nvGrpSpPr>
          <p:grpSpPr>
            <a:xfrm>
              <a:off x="0" y="0"/>
              <a:ext cx="3986784" cy="4524756"/>
              <a:chOff x="0" y="0"/>
              <a:chExt cx="3986784" cy="4524756"/>
            </a:xfrm>
          </p:grpSpPr>
          <p:pic>
            <p:nvPicPr>
              <p:cNvPr id="20" name="shape 2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53237" y="430911"/>
                <a:ext cx="2409825" cy="838200"/>
              </a:xfrm>
              <a:prstGeom prst="rect"/>
            </p:spPr>
          </p:pic>
          <p:pic>
            <p:nvPicPr>
              <p:cNvPr id="21" name="shape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10437" y="1573911"/>
                <a:ext cx="1752600" cy="1885950"/>
              </a:xfrm>
              <a:prstGeom prst="rect"/>
            </p:spPr>
          </p:pic>
          <p:pic>
            <p:nvPicPr>
              <p:cNvPr id="22" name="shape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48412" y="4145661"/>
                <a:ext cx="3667125" cy="238125"/>
              </a:xfrm>
              <a:prstGeom prst="rect"/>
            </p:spPr>
          </p:pic>
        </p:grpSp>
      </p:grpSp>
      <p:grpSp>
        <p:nvGrpSpPr>
          <p:cNvPr id="23" name="shape 23"/>
          <p:cNvGrpSpPr/>
          <p:nvPr/>
        </p:nvGrpSpPr>
        <p:grpSpPr>
          <a:xfrm>
            <a:off x="8229600" y="2302764"/>
            <a:ext cx="3849625" cy="3785616"/>
            <a:chOff x="0" y="0"/>
            <a:chExt cx="3849624" cy="3785616"/>
          </a:xfrm>
        </p:grpSpPr>
        <p:sp>
          <p:nvSpPr>
            <p:cNvPr id="24" name="shape 24"/>
            <p:cNvSpPr txBox="1"/>
            <p:nvPr/>
          </p:nvSpPr>
          <p:spPr>
            <a:xfrm>
              <a:off x="0" y="0"/>
              <a:ext cx="3850005" cy="3785870"/>
            </a:xfrm>
            <a:prstGeom prst="rect"/>
            <a:solidFill>
              <a:srgbClr val="FFFFFF"/>
            </a:solidFill>
            <a:ln w="9525">
              <a:solidFill>
                <a:srgbClr val="4472C4"/>
              </a:solidFill>
            </a:ln>
          </p:spPr>
          <p:txBody>
            <a:bodyPr vertOverflow="overflow" horzOverflow="overflow" numCol="1" wrap="square" compatLnSpc="0" lIns="0" tIns="38100" rIns="0" bIns="0">
              <a:spAutoFit/>
            </a:bodyPr>
            <a:p>
              <a:pPr marL="430848" marR="549275" indent="-342900" algn="just">
                <a:lnSpc>
                  <a:spcPct val="99265"/>
                </a:lnSpc>
                <a:spcBef>
                  <a:spcPts val="300"/>
                </a:spcBef>
                <a:tabLst>
                  <a:tab pos="430848" algn="l"/>
                </a:tabLst>
              </a:pPr>
              <a:r>
                <a:rPr sz="1200">
                  <a:latin typeface="Calibri"/>
                  <a:cs typeface="Calibri"/>
                </a:rPr>
                <a:t>3.	</a:t>
              </a:r>
              <a:r>
                <a:rPr sz="1200" spc="-5">
                  <a:latin typeface="Calibri"/>
                  <a:cs typeface="Calibri"/>
                </a:rPr>
                <a:t>Create a landing outcome label from Outcome </a:t>
              </a:r>
              <a:r>
                <a:rPr sz="1200">
                  <a:latin typeface="Calibri"/>
                  <a:cs typeface="Calibri"/>
                </a:rPr>
                <a:t>column in the Dataframe</a:t>
              </a:r>
              <a:endParaRPr/>
            </a:p>
          </p:txBody>
        </p:sp>
        <p:grpSp>
          <p:nvGrpSpPr>
            <p:cNvPr id="25" name="shape 25"/>
            <p:cNvGrpSpPr/>
            <p:nvPr/>
          </p:nvGrpSpPr>
          <p:grpSpPr>
            <a:xfrm>
              <a:off x="0" y="0"/>
              <a:ext cx="3849625" cy="3785616"/>
              <a:chOff x="0" y="0"/>
              <a:chExt cx="3849624" cy="3785616"/>
            </a:xfrm>
          </p:grpSpPr>
          <p:pic>
            <p:nvPicPr>
              <p:cNvPr id="26" name="shape 2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04800" y="526161"/>
                <a:ext cx="2105025" cy="1285875"/>
              </a:xfrm>
              <a:prstGeom prst="rect"/>
            </p:spPr>
          </p:pic>
          <p:grpSp>
            <p:nvGrpSpPr>
              <p:cNvPr id="27" name="shape 27"/>
              <p:cNvGrpSpPr/>
              <p:nvPr/>
            </p:nvGrpSpPr>
            <p:grpSpPr>
              <a:xfrm>
                <a:off x="304800" y="1935861"/>
                <a:ext cx="1962150" cy="1733550"/>
                <a:chOff x="0" y="0"/>
                <a:chExt cx="1962150" cy="1733550"/>
              </a:xfrm>
            </p:grpSpPr>
            <p:pic>
              <p:nvPicPr>
                <p:cNvPr id="28" name="shape 2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0" y="0"/>
                  <a:ext cx="1962150" cy="419100"/>
                </a:xfrm>
                <a:prstGeom prst="rect"/>
              </p:spPr>
            </p:pic>
            <p:pic>
              <p:nvPicPr>
                <p:cNvPr id="29" name="shape 29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7625" y="476250"/>
                  <a:ext cx="552450" cy="1257300"/>
                </a:xfrm>
                <a:prstGeom prst="rect"/>
              </p:spPr>
            </p:pic>
          </p:grpSp>
        </p:grpSp>
      </p:grpSp>
      <p:grpSp>
        <p:nvGrpSpPr>
          <p:cNvPr id="30" name="shape 30"/>
          <p:cNvGrpSpPr/>
          <p:nvPr/>
        </p:nvGrpSpPr>
        <p:grpSpPr>
          <a:xfrm>
            <a:off x="112776" y="2302764"/>
            <a:ext cx="3986785" cy="1385316"/>
            <a:chOff x="0" y="0"/>
            <a:chExt cx="3986784" cy="1385316"/>
          </a:xfrm>
        </p:grpSpPr>
        <p:sp>
          <p:nvSpPr>
            <p:cNvPr id="31" name="shape 31"/>
            <p:cNvSpPr txBox="1"/>
            <p:nvPr/>
          </p:nvSpPr>
          <p:spPr>
            <a:xfrm>
              <a:off x="0" y="0"/>
              <a:ext cx="3987165" cy="1385570"/>
            </a:xfrm>
            <a:prstGeom prst="rect"/>
            <a:solidFill>
              <a:srgbClr val="FFFFFF"/>
            </a:solidFill>
            <a:ln w="9525">
              <a:solidFill>
                <a:srgbClr val="4472C4"/>
              </a:solidFill>
            </a:ln>
          </p:spPr>
          <p:txBody>
            <a:bodyPr vertOverflow="overflow" horzOverflow="overflow" numCol="1" wrap="square" compatLnSpc="0" lIns="0" tIns="38100" rIns="0" bIns="0">
              <a:spAutoFit/>
            </a:bodyPr>
            <a:p>
              <a:pPr marL="429578" indent="-342900">
                <a:spcBef>
                  <a:spcPts val="300"/>
                </a:spcBef>
                <a:tabLst>
                  <a:tab pos="429578" algn="l"/>
                </a:tabLst>
              </a:pPr>
              <a:r>
                <a:rPr sz="1200">
                  <a:latin typeface="Calibri"/>
                  <a:cs typeface="Calibri"/>
                </a:rPr>
                <a:t>1.	</a:t>
              </a:r>
              <a:r>
                <a:rPr sz="1200">
                  <a:latin typeface="Calibri"/>
                  <a:cs typeface="Calibri"/>
                </a:rPr>
                <a:t>Load SpaceX dataset (csv) in to a Dataframe</a:t>
              </a:r>
              <a:endParaRPr/>
            </a:p>
          </p:txBody>
        </p:sp>
        <p:pic>
          <p:nvPicPr>
            <p:cNvPr id="32" name="shape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249" y="335661"/>
              <a:ext cx="3781425" cy="352425"/>
            </a:xfrm>
            <a:prstGeom prst="rect"/>
          </p:spPr>
        </p:pic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3" name="shape 3"/>
          <p:cNvSpPr txBox="1"/>
          <p:nvPr/>
        </p:nvSpPr>
        <p:spPr>
          <a:xfrm>
            <a:off x="11112882" y="6107204"/>
            <a:ext cx="262891" cy="248761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/>
            <a:r>
              <a:rPr sz="1600" spc="-5">
                <a:solidFill>
                  <a:srgbClr val="1C7DDB"/>
                </a:solidFill>
                <a:latin typeface="Arial"/>
                <a:cs typeface="Arial"/>
              </a:rPr>
              <a:t>12</a:t>
            </a:r>
            <a:endParaRPr/>
          </a:p>
        </p:txBody>
      </p:sp>
      <p:sp>
        <p:nvSpPr>
          <p:cNvPr id="4" name="shape 4"/>
          <p:cNvSpPr txBox="1"/>
          <p:nvPr/>
        </p:nvSpPr>
        <p:spPr>
          <a:xfrm>
            <a:off x="852145" y="1338836"/>
            <a:ext cx="9974352" cy="4787689"/>
          </a:xfrm>
          <a:prstGeom prst="rect"/>
          <a:noFill/>
        </p:spPr>
        <p:txBody>
          <a:bodyPr vertOverflow="overflow" horzOverflow="overflow" numCol="1" wrap="square" compatLnSpc="0" lIns="0" tIns="12700" rIns="0" bIns="0">
            <a:spAutoFit/>
          </a:bodyPr>
          <a:p>
            <a:pPr marL="238074" indent="-228549" algn="just">
              <a:spcBef>
                <a:spcPts val="100"/>
              </a:spcBef>
              <a:tabLst>
                <a:tab pos="238074" algn="l"/>
              </a:tabLst>
            </a:pPr>
            <a:r>
              <a:rPr sz="2200" spc="-5">
                <a:solidFill>
                  <a:srgbClr val="363636"/>
                </a:solidFill>
                <a:latin typeface="Arial"/>
                <a:cs typeface="Arial"/>
              </a:rPr>
              <a:t>•	</a:t>
            </a:r>
            <a:r>
              <a:rPr sz="2200" spc="-5">
                <a:solidFill>
                  <a:srgbClr val="363636"/>
                </a:solidFill>
                <a:latin typeface="Arial"/>
                <a:cs typeface="Arial"/>
              </a:rPr>
              <a:t>As part of the Exploratory Data Analysis (EDA), following charts were plotted to</a:t>
            </a:r>
            <a:endParaRPr/>
          </a:p>
          <a:p>
            <a:pPr marL="9525" indent="228600" algn="just">
              <a:spcBef>
                <a:spcPts val="100"/>
              </a:spcBef>
            </a:pPr>
            <a:r>
              <a:rPr sz="2200">
                <a:solidFill>
                  <a:srgbClr val="363636"/>
                </a:solidFill>
                <a:latin typeface="Arial"/>
                <a:cs typeface="Arial"/>
              </a:rPr>
              <a:t>gain further insights into the dataset:</a:t>
            </a:r>
            <a:endParaRPr/>
          </a:p>
          <a:p>
            <a:pPr marL="923950" indent="-457200">
              <a:spcBef>
                <a:spcPts val="1500"/>
              </a:spcBef>
              <a:tabLst>
                <a:tab pos="923950" algn="l"/>
              </a:tabLst>
            </a:pPr>
            <a:r>
              <a:rPr sz="2000" spc="0">
                <a:solidFill>
                  <a:srgbClr val="363636"/>
                </a:solidFill>
                <a:latin typeface="Arial"/>
                <a:cs typeface="Arial"/>
              </a:rPr>
              <a:t>1.	</a:t>
            </a:r>
            <a:r>
              <a:rPr sz="2000">
                <a:solidFill>
                  <a:srgbClr val="363636"/>
                </a:solidFill>
                <a:latin typeface="Arial"/>
                <a:cs typeface="Arial"/>
              </a:rPr>
              <a:t>Scatter plot:</a:t>
            </a:r>
            <a:endParaRPr/>
          </a:p>
          <a:p>
            <a:pPr marL="1152550" indent="-228600">
              <a:spcBef>
                <a:spcPts val="100"/>
              </a:spcBef>
              <a:buClr>
                <a:srgbClr val="363636"/>
              </a:buClr>
              <a:buSzPts val="1600"/>
              <a:buFont typeface="Arial"/>
              <a:buChar char="•"/>
            </a:pPr>
            <a:r>
              <a:rPr sz="1600">
                <a:solidFill>
                  <a:srgbClr val="363636"/>
                </a:solidFill>
                <a:latin typeface="Arial"/>
                <a:cs typeface="Arial"/>
              </a:rPr>
              <a:t>Shows relationship or correlation between two variables making patterns easy to observe</a:t>
            </a:r>
            <a:endParaRPr/>
          </a:p>
          <a:p>
            <a:pPr marL="1152550" indent="-228600">
              <a:spcBef>
                <a:spcPts val="100"/>
              </a:spcBef>
              <a:buClr>
                <a:srgbClr val="363636"/>
              </a:buClr>
              <a:buSzPts val="1600"/>
              <a:buFont typeface="Arial"/>
              <a:buChar char="•"/>
            </a:pPr>
            <a:r>
              <a:rPr sz="1600">
                <a:solidFill>
                  <a:srgbClr val="363636"/>
                </a:solidFill>
                <a:latin typeface="Arial"/>
                <a:cs typeface="Arial"/>
              </a:rPr>
              <a:t>Plotted following charts to visualize:</a:t>
            </a:r>
            <a:endParaRPr/>
          </a:p>
          <a:p>
            <a:pPr marL="1609750" indent="-228600">
              <a:buClr>
                <a:srgbClr val="363636"/>
              </a:buClr>
              <a:buSzPts val="1400"/>
              <a:buFont typeface="Arial"/>
              <a:buChar char="•"/>
            </a:pPr>
            <a:r>
              <a:rPr sz="1400">
                <a:solidFill>
                  <a:srgbClr val="363636"/>
                </a:solidFill>
                <a:latin typeface="Arial"/>
                <a:cs typeface="Arial"/>
              </a:rPr>
              <a:t>Relationship between Flight Number and Launch Site</a:t>
            </a:r>
            <a:endParaRPr/>
          </a:p>
          <a:p>
            <a:pPr marL="1609750" indent="-228600">
              <a:spcBef>
                <a:spcPts val="100"/>
              </a:spcBef>
              <a:buClr>
                <a:srgbClr val="363636"/>
              </a:buClr>
              <a:buSzPts val="1400"/>
              <a:buFont typeface="Arial"/>
              <a:buChar char="•"/>
            </a:pPr>
            <a:r>
              <a:rPr sz="1400">
                <a:solidFill>
                  <a:srgbClr val="363636"/>
                </a:solidFill>
                <a:latin typeface="Arial"/>
                <a:cs typeface="Arial"/>
              </a:rPr>
              <a:t>Relationship between Payload and Launch Site</a:t>
            </a:r>
            <a:endParaRPr/>
          </a:p>
          <a:p>
            <a:pPr marL="1609750" indent="-228600">
              <a:spcBef>
                <a:spcPts val="100"/>
              </a:spcBef>
              <a:buClr>
                <a:srgbClr val="363636"/>
              </a:buClr>
              <a:buSzPts val="1400"/>
              <a:buFont typeface="Arial"/>
              <a:buChar char="•"/>
            </a:pPr>
            <a:r>
              <a:rPr sz="1400">
                <a:solidFill>
                  <a:srgbClr val="363636"/>
                </a:solidFill>
                <a:latin typeface="Arial"/>
                <a:cs typeface="Arial"/>
              </a:rPr>
              <a:t>Relationship between Flight Number and Orbit Type</a:t>
            </a:r>
            <a:endParaRPr/>
          </a:p>
          <a:p>
            <a:pPr marL="1609750" indent="-228600">
              <a:buClr>
                <a:srgbClr val="363636"/>
              </a:buClr>
              <a:buSzPts val="1400"/>
              <a:buFont typeface="Arial"/>
              <a:buChar char="•"/>
            </a:pPr>
            <a:r>
              <a:rPr sz="1400">
                <a:solidFill>
                  <a:srgbClr val="363636"/>
                </a:solidFill>
                <a:latin typeface="Arial"/>
                <a:cs typeface="Arial"/>
              </a:rPr>
              <a:t>Relationship between Payload and Orbit Type</a:t>
            </a:r>
            <a:endParaRPr/>
          </a:p>
          <a:p>
            <a:pPr marL="809650" indent="-342900">
              <a:spcBef>
                <a:spcPts val="100"/>
              </a:spcBef>
              <a:tabLst>
                <a:tab pos="809650" algn="l"/>
              </a:tabLst>
            </a:pPr>
            <a:r>
              <a:rPr sz="2000" spc="1">
                <a:solidFill>
                  <a:srgbClr val="363636"/>
                </a:solidFill>
                <a:latin typeface="Arial"/>
                <a:cs typeface="Arial"/>
              </a:rPr>
              <a:t>2.	</a:t>
            </a:r>
            <a:r>
              <a:rPr sz="2000">
                <a:solidFill>
                  <a:srgbClr val="363636"/>
                </a:solidFill>
                <a:latin typeface="Arial"/>
                <a:cs typeface="Arial"/>
              </a:rPr>
              <a:t>Bar Chart:</a:t>
            </a:r>
            <a:endParaRPr/>
          </a:p>
          <a:p>
            <a:pPr marL="1152550" marR="9525" indent="-228600">
              <a:lnSpc>
                <a:spcPct val="105234"/>
              </a:lnSpc>
              <a:buClr>
                <a:srgbClr val="363636"/>
              </a:buClr>
              <a:buSzPts val="1600"/>
              <a:buFont typeface="Arial"/>
              <a:buChar char="•"/>
            </a:pPr>
            <a:r>
              <a:rPr sz="1600" spc="-25">
                <a:solidFill>
                  <a:srgbClr val="363636"/>
                </a:solidFill>
                <a:latin typeface="Arial"/>
                <a:cs typeface="Arial"/>
              </a:rPr>
              <a:t>Commonly used to compare the values of a variable at a given point in time. Bar charts makes it easy </a:t>
            </a:r>
            <a:r>
              <a:rPr sz="1600" spc="-20">
                <a:solidFill>
                  <a:srgbClr val="363636"/>
                </a:solidFill>
                <a:latin typeface="Arial"/>
                <a:cs typeface="Arial"/>
              </a:rPr>
              <a:t>to see which groups are highest/common and how other groups compare against each other. Length </a:t>
            </a:r>
            <a:r>
              <a:rPr sz="1600">
                <a:solidFill>
                  <a:srgbClr val="363636"/>
                </a:solidFill>
                <a:latin typeface="Arial"/>
                <a:cs typeface="Arial"/>
              </a:rPr>
              <a:t>of each bar is proportional to the value of the items that it represents</a:t>
            </a:r>
            <a:endParaRPr/>
          </a:p>
          <a:p>
            <a:pPr marL="1152550" indent="-228600">
              <a:spcBef>
                <a:spcPts val="100"/>
              </a:spcBef>
              <a:buClr>
                <a:srgbClr val="363636"/>
              </a:buClr>
              <a:buSzPts val="1600"/>
              <a:buFont typeface="Arial"/>
              <a:buChar char="•"/>
            </a:pPr>
            <a:r>
              <a:rPr sz="1600">
                <a:solidFill>
                  <a:srgbClr val="363636"/>
                </a:solidFill>
                <a:latin typeface="Arial"/>
                <a:cs typeface="Arial"/>
              </a:rPr>
              <a:t>Plotted following Bar chart to visualize:</a:t>
            </a:r>
            <a:endParaRPr/>
          </a:p>
          <a:p>
            <a:pPr marL="1609750" indent="-228600">
              <a:buClr>
                <a:srgbClr val="363636"/>
              </a:buClr>
              <a:buSzPts val="1400"/>
              <a:buFont typeface="Arial"/>
              <a:buChar char="•"/>
            </a:pPr>
            <a:r>
              <a:rPr sz="1400">
                <a:solidFill>
                  <a:srgbClr val="363636"/>
                </a:solidFill>
                <a:latin typeface="Arial"/>
                <a:cs typeface="Arial"/>
              </a:rPr>
              <a:t>Relationship between success rate of each orbit type</a:t>
            </a:r>
            <a:endParaRPr/>
          </a:p>
          <a:p>
            <a:pPr marL="923950" indent="-457200">
              <a:spcBef>
                <a:spcPts val="100"/>
              </a:spcBef>
              <a:tabLst>
                <a:tab pos="923950" algn="l"/>
              </a:tabLst>
            </a:pPr>
            <a:r>
              <a:rPr sz="2000" spc="1">
                <a:solidFill>
                  <a:srgbClr val="363636"/>
                </a:solidFill>
                <a:latin typeface="Arial"/>
                <a:cs typeface="Arial"/>
              </a:rPr>
              <a:t>3.	</a:t>
            </a:r>
            <a:r>
              <a:rPr sz="2000">
                <a:solidFill>
                  <a:srgbClr val="363636"/>
                </a:solidFill>
                <a:latin typeface="Arial"/>
                <a:cs typeface="Arial"/>
              </a:rPr>
              <a:t>Line Chart:</a:t>
            </a:r>
            <a:endParaRPr/>
          </a:p>
          <a:p>
            <a:pPr marL="1152550" indent="-228600">
              <a:spcBef>
                <a:spcPts val="100"/>
              </a:spcBef>
              <a:buClr>
                <a:srgbClr val="363636"/>
              </a:buClr>
              <a:buSzPts val="1600"/>
              <a:buFont typeface="Arial"/>
              <a:buChar char="•"/>
            </a:pPr>
            <a:r>
              <a:rPr sz="1600">
                <a:solidFill>
                  <a:srgbClr val="363636"/>
                </a:solidFill>
                <a:latin typeface="Arial"/>
                <a:cs typeface="Arial"/>
              </a:rPr>
              <a:t>Commonly used to track changes over a period of time. It helps depict trends over time.</a:t>
            </a:r>
            <a:endParaRPr/>
          </a:p>
          <a:p>
            <a:pPr marL="1152550" indent="-228600">
              <a:spcBef>
                <a:spcPts val="100"/>
              </a:spcBef>
              <a:buClr>
                <a:srgbClr val="363636"/>
              </a:buClr>
              <a:buSzPts val="1600"/>
              <a:buFont typeface="Arial"/>
              <a:buChar char="•"/>
            </a:pPr>
            <a:r>
              <a:rPr sz="1600">
                <a:solidFill>
                  <a:srgbClr val="363636"/>
                </a:solidFill>
                <a:latin typeface="Arial"/>
                <a:cs typeface="Arial"/>
              </a:rPr>
              <a:t>Plotted following Line chart to observe:</a:t>
            </a:r>
            <a:endParaRPr/>
          </a:p>
        </p:txBody>
      </p:sp>
      <p:sp>
        <p:nvSpPr>
          <p:cNvPr id="5" name="shape 5"/>
          <p:cNvSpPr txBox="1"/>
          <p:nvPr/>
        </p:nvSpPr>
        <p:spPr>
          <a:xfrm>
            <a:off x="2223770" y="6115862"/>
            <a:ext cx="2991274" cy="224348"/>
          </a:xfrm>
          <a:prstGeom prst="rect"/>
          <a:noFill/>
        </p:spPr>
        <p:txBody>
          <a:bodyPr vertOverflow="overflow" horzOverflow="overflow" numCol="1" wrap="square" compatLnSpc="0" lIns="0" tIns="12700" rIns="0" bIns="0">
            <a:spAutoFit/>
          </a:bodyPr>
          <a:p>
            <a:pPr marL="238125" indent="-228600">
              <a:spcBef>
                <a:spcPts val="100"/>
              </a:spcBef>
              <a:tabLst>
                <a:tab pos="238125" algn="l"/>
              </a:tabLst>
            </a:pPr>
            <a:r>
              <a:rPr sz="1400">
                <a:solidFill>
                  <a:srgbClr val="363636"/>
                </a:solidFill>
                <a:latin typeface="Arial"/>
                <a:cs typeface="Arial"/>
              </a:rPr>
              <a:t>•	</a:t>
            </a:r>
            <a:r>
              <a:rPr sz="1400" spc="-35">
                <a:solidFill>
                  <a:srgbClr val="363636"/>
                </a:solidFill>
                <a:latin typeface="Arial"/>
                <a:cs typeface="Arial"/>
              </a:rPr>
              <a:t>Average launch success yearly trend</a:t>
            </a:r>
            <a:endParaRPr/>
          </a:p>
        </p:txBody>
      </p:sp>
      <p:sp>
        <p:nvSpPr>
          <p:cNvPr id="6" name="shape 6"/>
          <p:cNvSpPr txBox="1"/>
          <p:nvPr/>
        </p:nvSpPr>
        <p:spPr>
          <a:xfrm>
            <a:off x="852145" y="473552"/>
            <a:ext cx="5625352" cy="551358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/>
            <a:r>
              <a:rPr sz="3700" spc="-65">
                <a:solidFill>
                  <a:srgbClr val="0B49CB"/>
                </a:solidFill>
                <a:latin typeface="Arial"/>
                <a:cs typeface="Arial"/>
              </a:rPr>
              <a:t>EDA with Data Visualization</a:t>
            </a:r>
            <a:endParaRPr/>
          </a:p>
        </p:txBody>
      </p:sp>
      <p:sp>
        <p:nvSpPr>
          <p:cNvPr id="7" name="shape 7"/>
          <p:cNvSpPr txBox="1"/>
          <p:nvPr/>
        </p:nvSpPr>
        <p:spPr>
          <a:xfrm>
            <a:off x="10047352" y="6089828"/>
            <a:ext cx="911200" cy="323850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>
              <a:lnSpc>
                <a:spcPts val="2345"/>
              </a:lnSpc>
            </a:pPr>
            <a:r>
              <a:rPr sz="2400" b="1" u="sng">
                <a:solidFill>
                  <a:srgbClr val="954F72"/>
                </a:solidFill>
                <a:uFill>
                  <a:solidFill>
                    <a:srgbClr val="954F72"/>
                  </a:solidFill>
                </a:uFill>
                <a:latin typeface="Calibri"/>
                <a:cs typeface="Calibri"/>
              </a:rPr>
              <a:t>GitHub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3" name="shape 3"/>
          <p:cNvSpPr txBox="1"/>
          <p:nvPr/>
        </p:nvSpPr>
        <p:spPr>
          <a:xfrm>
            <a:off x="11112882" y="6107204"/>
            <a:ext cx="262891" cy="248761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/>
            <a:r>
              <a:rPr sz="1600" spc="-5">
                <a:solidFill>
                  <a:srgbClr val="1C7DDB"/>
                </a:solidFill>
                <a:latin typeface="Arial"/>
                <a:cs typeface="Arial"/>
              </a:rPr>
              <a:t>13</a:t>
            </a:r>
            <a:endParaRPr/>
          </a:p>
        </p:txBody>
      </p:sp>
      <p:sp>
        <p:nvSpPr>
          <p:cNvPr id="4" name="shape 4"/>
          <p:cNvSpPr txBox="1"/>
          <p:nvPr/>
        </p:nvSpPr>
        <p:spPr>
          <a:xfrm>
            <a:off x="852145" y="1348615"/>
            <a:ext cx="9730917" cy="4664729"/>
          </a:xfrm>
          <a:prstGeom prst="rect"/>
          <a:noFill/>
        </p:spPr>
        <p:txBody>
          <a:bodyPr vertOverflow="overflow" horzOverflow="overflow" numCol="1" wrap="square" compatLnSpc="0" lIns="0" tIns="12700" rIns="0" bIns="0">
            <a:spAutoFit/>
          </a:bodyPr>
          <a:p>
            <a:pPr marL="238074" indent="-228549" algn="just">
              <a:spcBef>
                <a:spcPts val="100"/>
              </a:spcBef>
              <a:tabLst>
                <a:tab pos="238074" algn="l"/>
              </a:tabLst>
            </a:pPr>
            <a:r>
              <a:rPr sz="2200" spc="-5">
                <a:solidFill>
                  <a:srgbClr val="363636"/>
                </a:solidFill>
                <a:latin typeface="Arial"/>
                <a:cs typeface="Arial"/>
              </a:rPr>
              <a:t>•	</a:t>
            </a:r>
            <a:r>
              <a:rPr sz="2200" spc="-20">
                <a:solidFill>
                  <a:srgbClr val="363636"/>
                </a:solidFill>
                <a:latin typeface="Arial"/>
                <a:cs typeface="Arial"/>
              </a:rPr>
              <a:t>To better understand SpaceX data set, following SQL queries/operations were</a:t>
            </a:r>
            <a:endParaRPr/>
          </a:p>
          <a:p>
            <a:pPr marL="9525" indent="228600" algn="just">
              <a:spcBef>
                <a:spcPts val="100"/>
              </a:spcBef>
            </a:pPr>
            <a:r>
              <a:rPr sz="2200">
                <a:solidFill>
                  <a:srgbClr val="363636"/>
                </a:solidFill>
                <a:latin typeface="Arial"/>
                <a:cs typeface="Arial"/>
              </a:rPr>
              <a:t>performed on an IBM DB2 cloud instance:</a:t>
            </a:r>
            <a:endParaRPr/>
          </a:p>
          <a:p>
            <a:pPr marL="809650" indent="-342900">
              <a:spcBef>
                <a:spcPts val="1500"/>
              </a:spcBef>
              <a:buClr>
                <a:srgbClr val="363636"/>
              </a:buClr>
              <a:buSzPts val="1800"/>
              <a:buFont typeface="Arial"/>
              <a:buAutoNum type="arabicPeriod"/>
            </a:pPr>
            <a:r>
              <a:rPr sz="1800">
                <a:solidFill>
                  <a:srgbClr val="363636"/>
                </a:solidFill>
                <a:latin typeface="Arial"/>
                <a:cs typeface="Arial"/>
              </a:rPr>
              <a:t>Display the names of the unique launch sites in the space mission</a:t>
            </a:r>
            <a:endParaRPr/>
          </a:p>
          <a:p>
            <a:pPr marL="809650" indent="-342900">
              <a:spcBef>
                <a:spcPts val="400"/>
              </a:spcBef>
              <a:buClr>
                <a:srgbClr val="363636"/>
              </a:buClr>
              <a:buSzPts val="1800"/>
              <a:buFont typeface="Arial"/>
              <a:buAutoNum type="arabicPeriod"/>
            </a:pPr>
            <a:r>
              <a:rPr sz="1800">
                <a:solidFill>
                  <a:srgbClr val="363636"/>
                </a:solidFill>
                <a:latin typeface="Arial"/>
                <a:cs typeface="Arial"/>
              </a:rPr>
              <a:t>Display 5 records where launch sites begin with the string 'CCA’</a:t>
            </a:r>
            <a:endParaRPr/>
          </a:p>
          <a:p>
            <a:pPr marL="809650" indent="-342900">
              <a:spcBef>
                <a:spcPts val="300"/>
              </a:spcBef>
              <a:buClr>
                <a:srgbClr val="363636"/>
              </a:buClr>
              <a:buSzPts val="1800"/>
              <a:buFont typeface="Arial"/>
              <a:buAutoNum type="arabicPeriod"/>
            </a:pPr>
            <a:r>
              <a:rPr sz="1800">
                <a:solidFill>
                  <a:srgbClr val="363636"/>
                </a:solidFill>
                <a:latin typeface="Arial"/>
                <a:cs typeface="Arial"/>
              </a:rPr>
              <a:t>Display the total payload mass carried by boosters launched by NASA (CRS)</a:t>
            </a:r>
            <a:endParaRPr/>
          </a:p>
          <a:p>
            <a:pPr marL="809650" indent="-342900">
              <a:spcBef>
                <a:spcPts val="400"/>
              </a:spcBef>
              <a:buClr>
                <a:srgbClr val="363636"/>
              </a:buClr>
              <a:buSzPts val="1800"/>
              <a:buFont typeface="Arial"/>
              <a:buAutoNum type="arabicPeriod"/>
            </a:pPr>
            <a:r>
              <a:rPr sz="1800">
                <a:solidFill>
                  <a:srgbClr val="363636"/>
                </a:solidFill>
                <a:latin typeface="Arial"/>
                <a:cs typeface="Arial"/>
              </a:rPr>
              <a:t>Display average payload mass carried by booster version F9 v1.1</a:t>
            </a:r>
            <a:endParaRPr/>
          </a:p>
          <a:p>
            <a:pPr marL="809650" indent="-342900">
              <a:spcBef>
                <a:spcPts val="400"/>
              </a:spcBef>
              <a:buClr>
                <a:srgbClr val="363636"/>
              </a:buClr>
              <a:buSzPts val="1800"/>
              <a:buFont typeface="Arial"/>
              <a:buAutoNum type="arabicPeriod"/>
            </a:pPr>
            <a:r>
              <a:rPr sz="1800">
                <a:solidFill>
                  <a:srgbClr val="363636"/>
                </a:solidFill>
                <a:latin typeface="Arial"/>
                <a:cs typeface="Arial"/>
              </a:rPr>
              <a:t>List the date when the first successful landing outcome in ground pad was achieved.</a:t>
            </a:r>
            <a:endParaRPr/>
          </a:p>
          <a:p>
            <a:pPr marL="809650" marR="298450" indent="-342900" algn="just">
              <a:lnSpc>
                <a:spcPct val="93882"/>
              </a:lnSpc>
              <a:spcBef>
                <a:spcPts val="500"/>
              </a:spcBef>
              <a:buClr>
                <a:srgbClr val="363636"/>
              </a:buClr>
              <a:buSzPts val="1800"/>
              <a:buFont typeface="Arial"/>
              <a:buAutoNum type="arabicPeriod"/>
            </a:pPr>
            <a:r>
              <a:rPr sz="1800" spc="-40">
                <a:solidFill>
                  <a:srgbClr val="363636"/>
                </a:solidFill>
                <a:latin typeface="Arial"/>
                <a:cs typeface="Arial"/>
              </a:rPr>
              <a:t>List the names of the boosters which have success in drone ship and have payload mass </a:t>
            </a:r>
            <a:r>
              <a:rPr sz="1800">
                <a:solidFill>
                  <a:srgbClr val="363636"/>
                </a:solidFill>
                <a:latin typeface="Arial"/>
                <a:cs typeface="Arial"/>
              </a:rPr>
              <a:t>greater than 4000 but less than 6000</a:t>
            </a:r>
            <a:endParaRPr/>
          </a:p>
          <a:p>
            <a:pPr marL="809650" indent="-342900" algn="just">
              <a:spcBef>
                <a:spcPts val="400"/>
              </a:spcBef>
              <a:buClr>
                <a:srgbClr val="363636"/>
              </a:buClr>
              <a:buSzPts val="1800"/>
              <a:buFont typeface="Arial"/>
              <a:buAutoNum type="arabicPeriod"/>
            </a:pPr>
            <a:r>
              <a:rPr sz="1800">
                <a:solidFill>
                  <a:srgbClr val="363636"/>
                </a:solidFill>
                <a:latin typeface="Arial"/>
                <a:cs typeface="Arial"/>
              </a:rPr>
              <a:t>List the total number of successful and failure mission outcomes</a:t>
            </a:r>
            <a:endParaRPr/>
          </a:p>
          <a:p>
            <a:pPr marL="809650" marR="9525" indent="-342900" algn="just">
              <a:lnSpc>
                <a:spcPct val="96013"/>
              </a:lnSpc>
              <a:spcBef>
                <a:spcPts val="400"/>
              </a:spcBef>
              <a:buClr>
                <a:srgbClr val="363636"/>
              </a:buClr>
              <a:buSzPts val="1800"/>
              <a:buFont typeface="Arial"/>
              <a:buAutoNum type="arabicPeriod"/>
            </a:pPr>
            <a:r>
              <a:rPr sz="1800" spc="-40">
                <a:solidFill>
                  <a:srgbClr val="363636"/>
                </a:solidFill>
                <a:latin typeface="Arial"/>
                <a:cs typeface="Arial"/>
              </a:rPr>
              <a:t>List the names of the booster_versions which have carried the maximum payload mass. Use </a:t>
            </a:r>
            <a:r>
              <a:rPr sz="1800">
                <a:solidFill>
                  <a:srgbClr val="363636"/>
                </a:solidFill>
                <a:latin typeface="Arial"/>
                <a:cs typeface="Arial"/>
              </a:rPr>
              <a:t>a subquery</a:t>
            </a:r>
            <a:endParaRPr/>
          </a:p>
          <a:p>
            <a:pPr marL="809650" marR="558165" indent="-342900" algn="just">
              <a:lnSpc>
                <a:spcPct val="94321"/>
              </a:lnSpc>
              <a:spcBef>
                <a:spcPts val="500"/>
              </a:spcBef>
              <a:buClr>
                <a:srgbClr val="363636"/>
              </a:buClr>
              <a:buSzPts val="1800"/>
              <a:buFont typeface="Arial"/>
              <a:buAutoNum type="arabicPeriod"/>
            </a:pPr>
            <a:r>
              <a:rPr sz="1800" spc="-25">
                <a:solidFill>
                  <a:srgbClr val="363636"/>
                </a:solidFill>
                <a:latin typeface="Arial"/>
                <a:cs typeface="Arial"/>
              </a:rPr>
              <a:t>List the failed landing_outcomes in drone ship, their booster versions, and launch site </a:t>
            </a:r>
            <a:r>
              <a:rPr sz="1800">
                <a:solidFill>
                  <a:srgbClr val="363636"/>
                </a:solidFill>
                <a:latin typeface="Arial"/>
                <a:cs typeface="Arial"/>
              </a:rPr>
              <a:t>names for in year 2015</a:t>
            </a:r>
            <a:endParaRPr/>
          </a:p>
          <a:p>
            <a:pPr marL="466725">
              <a:spcBef>
                <a:spcPts val="400"/>
              </a:spcBef>
            </a:pPr>
            <a:r>
              <a:rPr sz="1800" spc="-25">
                <a:solidFill>
                  <a:srgbClr val="363636"/>
                </a:solidFill>
                <a:latin typeface="Arial"/>
                <a:cs typeface="Arial"/>
              </a:rPr>
              <a:t>10.</a:t>
            </a:r>
            <a:r>
              <a:rPr sz="1800" spc="-30">
                <a:solidFill>
                  <a:srgbClr val="363636"/>
                </a:solidFill>
                <a:latin typeface="Arial"/>
                <a:cs typeface="Arial"/>
              </a:rPr>
              <a:t>Rank the count of landing outcomes (such as Failure (drone ship) or Success (ground pad))</a:t>
            </a:r>
            <a:endParaRPr/>
          </a:p>
        </p:txBody>
      </p:sp>
      <p:sp>
        <p:nvSpPr>
          <p:cNvPr id="5" name="shape 5"/>
          <p:cNvSpPr txBox="1"/>
          <p:nvPr/>
        </p:nvSpPr>
        <p:spPr>
          <a:xfrm>
            <a:off x="1652270" y="5982110"/>
            <a:ext cx="6874939" cy="278123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/>
            <a:r>
              <a:rPr sz="1800">
                <a:solidFill>
                  <a:srgbClr val="363636"/>
                </a:solidFill>
                <a:latin typeface="Arial"/>
                <a:cs typeface="Arial"/>
              </a:rPr>
              <a:t>between the date 2010-</a:t>
            </a:r>
            <a:r>
              <a:rPr sz="1800" spc="5">
                <a:solidFill>
                  <a:srgbClr val="363636"/>
                </a:solidFill>
                <a:latin typeface="Arial"/>
                <a:cs typeface="Arial"/>
              </a:rPr>
              <a:t>06</a:t>
            </a:r>
            <a:r>
              <a:rPr sz="1800">
                <a:solidFill>
                  <a:srgbClr val="363636"/>
                </a:solidFill>
                <a:latin typeface="Arial"/>
                <a:cs typeface="Arial"/>
              </a:rPr>
              <a:t>-04 and 2017-</a:t>
            </a:r>
            <a:r>
              <a:rPr sz="1800" spc="5">
                <a:solidFill>
                  <a:srgbClr val="363636"/>
                </a:solidFill>
                <a:latin typeface="Arial"/>
                <a:cs typeface="Arial"/>
              </a:rPr>
              <a:t>03</a:t>
            </a:r>
            <a:r>
              <a:rPr sz="1800">
                <a:solidFill>
                  <a:srgbClr val="363636"/>
                </a:solidFill>
                <a:latin typeface="Arial"/>
                <a:cs typeface="Arial"/>
              </a:rPr>
              <a:t>-20, in descending order</a:t>
            </a:r>
            <a:endParaRPr/>
          </a:p>
        </p:txBody>
      </p:sp>
      <p:sp>
        <p:nvSpPr>
          <p:cNvPr id="6" name="shape 6"/>
          <p:cNvSpPr txBox="1"/>
          <p:nvPr/>
        </p:nvSpPr>
        <p:spPr>
          <a:xfrm>
            <a:off x="852145" y="473805"/>
            <a:ext cx="2827747" cy="551358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/>
            <a:r>
              <a:rPr sz="3700" spc="-125">
                <a:solidFill>
                  <a:srgbClr val="0B49CB"/>
                </a:solidFill>
                <a:latin typeface="Arial"/>
                <a:cs typeface="Arial"/>
              </a:rPr>
              <a:t>EDA with SQL</a:t>
            </a:r>
            <a:endParaRPr/>
          </a:p>
        </p:txBody>
      </p:sp>
      <p:sp>
        <p:nvSpPr>
          <p:cNvPr id="7" name="shape 7"/>
          <p:cNvSpPr txBox="1"/>
          <p:nvPr/>
        </p:nvSpPr>
        <p:spPr>
          <a:xfrm>
            <a:off x="10103104" y="6088609"/>
            <a:ext cx="911200" cy="323850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>
              <a:lnSpc>
                <a:spcPts val="2345"/>
              </a:lnSpc>
            </a:pPr>
            <a:r>
              <a:rPr sz="2400" b="1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GitHub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3" name="shape 3"/>
          <p:cNvSpPr txBox="1"/>
          <p:nvPr/>
        </p:nvSpPr>
        <p:spPr>
          <a:xfrm>
            <a:off x="11112882" y="6107204"/>
            <a:ext cx="262891" cy="248761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/>
            <a:r>
              <a:rPr sz="1600" spc="-5">
                <a:solidFill>
                  <a:srgbClr val="1C7DDB"/>
                </a:solidFill>
                <a:latin typeface="Arial"/>
                <a:cs typeface="Arial"/>
              </a:rPr>
              <a:t>14</a:t>
            </a:r>
            <a:endParaRPr/>
          </a:p>
        </p:txBody>
      </p:sp>
      <p:sp>
        <p:nvSpPr>
          <p:cNvPr id="4" name="shape 4"/>
          <p:cNvSpPr txBox="1"/>
          <p:nvPr/>
        </p:nvSpPr>
        <p:spPr>
          <a:xfrm>
            <a:off x="852145" y="473805"/>
            <a:ext cx="10281611" cy="5711189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/>
            <a:r>
              <a:rPr sz="3700">
                <a:solidFill>
                  <a:srgbClr val="0B49CB"/>
                </a:solidFill>
                <a:latin typeface="Arial"/>
                <a:cs typeface="Arial"/>
              </a:rPr>
              <a:t>Build an Interactive Map with Folium</a:t>
            </a:r>
            <a:endParaRPr/>
          </a:p>
          <a:p>
            <a:pPr>
              <a:lnSpc>
                <a:spcPts val="1200"/>
              </a:lnSpc>
            </a:pPr>
            <a:r>
              <a:rPr sz="1200">
                <a:latin typeface="Arial"/>
                <a:cs typeface="Arial"/>
              </a:rPr>
              <a:t/>
            </a:r>
            <a:endParaRPr sz="1200"/>
          </a:p>
          <a:p>
            <a:pPr>
              <a:lnSpc>
                <a:spcPts val="1200"/>
              </a:lnSpc>
            </a:pPr>
            <a:r>
              <a:rPr sz="1200">
                <a:latin typeface="Arial"/>
                <a:cs typeface="Arial"/>
              </a:rPr>
              <a:t/>
            </a:r>
            <a:endParaRPr sz="1200"/>
          </a:p>
          <a:p>
            <a:pPr marL="306095" marR="486410" indent="-228600">
              <a:lnSpc>
                <a:spcPct val="84069"/>
              </a:lnSpc>
              <a:spcBef>
                <a:spcPts val="100"/>
              </a:spcBef>
              <a:buClr>
                <a:srgbClr val="363636"/>
              </a:buClr>
              <a:buSzPts val="2000"/>
              <a:buFont typeface="Arial"/>
              <a:buChar char="•"/>
            </a:pPr>
            <a:r>
              <a:rPr sz="2000" spc="-30">
                <a:solidFill>
                  <a:srgbClr val="363636"/>
                </a:solidFill>
                <a:latin typeface="Arial"/>
                <a:cs typeface="Arial"/>
              </a:rPr>
              <a:t>Folium interactive map helps analyze geospatial data to perform more interactive visual </a:t>
            </a:r>
            <a:r>
              <a:rPr sz="2000" spc="-20">
                <a:solidFill>
                  <a:srgbClr val="363636"/>
                </a:solidFill>
                <a:latin typeface="Arial"/>
                <a:cs typeface="Arial"/>
              </a:rPr>
              <a:t>analytics and better understand factors such location and proximity of launch sites that </a:t>
            </a:r>
            <a:r>
              <a:rPr sz="2000">
                <a:solidFill>
                  <a:srgbClr val="363636"/>
                </a:solidFill>
                <a:latin typeface="Arial"/>
                <a:cs typeface="Arial"/>
              </a:rPr>
              <a:t>impact launch success rate.</a:t>
            </a:r>
            <a:endParaRPr/>
          </a:p>
          <a:p>
            <a:pPr marL="306095" indent="-228600">
              <a:spcBef>
                <a:spcPts val="1000"/>
              </a:spcBef>
              <a:buClr>
                <a:srgbClr val="363636"/>
              </a:buClr>
              <a:buSzPts val="2000"/>
              <a:buFont typeface="Arial"/>
              <a:buChar char="•"/>
            </a:pPr>
            <a:r>
              <a:rPr sz="2000">
                <a:solidFill>
                  <a:srgbClr val="363636"/>
                </a:solidFill>
                <a:latin typeface="Arial"/>
                <a:cs typeface="Arial"/>
              </a:rPr>
              <a:t>Following map object were created and added to the map:</a:t>
            </a:r>
            <a:endParaRPr/>
          </a:p>
          <a:p>
            <a:pPr marL="763550" indent="-228600">
              <a:spcBef>
                <a:spcPts val="1100"/>
              </a:spcBef>
              <a:buClr>
                <a:srgbClr val="363636"/>
              </a:buClr>
              <a:buSzPts val="1700"/>
              <a:buFont typeface="Arial"/>
              <a:buChar char="•"/>
            </a:pPr>
            <a:r>
              <a:rPr sz="1700">
                <a:solidFill>
                  <a:srgbClr val="363636"/>
                </a:solidFill>
                <a:latin typeface="Arial"/>
                <a:cs typeface="Arial"/>
              </a:rPr>
              <a:t>Mark all launch sites on the map. This allowed to visually see the launch sites on the map.</a:t>
            </a:r>
            <a:endParaRPr/>
          </a:p>
          <a:p>
            <a:pPr marL="1220750" indent="-228600">
              <a:spcBef>
                <a:spcPts val="1100"/>
              </a:spcBef>
              <a:buClr>
                <a:srgbClr val="363636"/>
              </a:buClr>
              <a:buSzPts val="1300"/>
              <a:buFont typeface="Arial"/>
              <a:buChar char="•"/>
            </a:pPr>
            <a:r>
              <a:rPr sz="1300">
                <a:solidFill>
                  <a:srgbClr val="363636"/>
                </a:solidFill>
                <a:latin typeface="Arial"/>
                <a:cs typeface="Arial"/>
              </a:rPr>
              <a:t>Added  ‘folium.circle’  and ‘folium.marker’  to highlight  circle  area with a text label over each launch site.</a:t>
            </a:r>
            <a:endParaRPr/>
          </a:p>
          <a:p>
            <a:pPr marL="763550" indent="-228600">
              <a:spcBef>
                <a:spcPts val="1100"/>
              </a:spcBef>
              <a:buClr>
                <a:srgbClr val="363636"/>
              </a:buClr>
              <a:buSzPts val="1700"/>
              <a:buFont typeface="Arial"/>
              <a:buChar char="•"/>
            </a:pPr>
            <a:r>
              <a:rPr sz="1700" spc="-40">
                <a:solidFill>
                  <a:srgbClr val="363636"/>
                </a:solidFill>
                <a:latin typeface="Arial"/>
                <a:cs typeface="Arial"/>
              </a:rPr>
              <a:t>Added a ‘MarkerCluster()’ to show launch success  (green) and failure (red) markers for each launch site.</a:t>
            </a:r>
            <a:endParaRPr/>
          </a:p>
          <a:p>
            <a:pPr marL="763550" indent="-228600">
              <a:spcBef>
                <a:spcPts val="1100"/>
              </a:spcBef>
              <a:buClr>
                <a:srgbClr val="363636"/>
              </a:buClr>
              <a:buSzPts val="1700"/>
              <a:buFont typeface="Arial"/>
              <a:buChar char="•"/>
            </a:pPr>
            <a:r>
              <a:rPr sz="1700">
                <a:solidFill>
                  <a:srgbClr val="363636"/>
                </a:solidFill>
                <a:latin typeface="Arial"/>
                <a:cs typeface="Arial"/>
              </a:rPr>
              <a:t>Calculated distances between a launch site to its proximities (e.g., coastline, railroad, highway, city)</a:t>
            </a:r>
            <a:endParaRPr/>
          </a:p>
          <a:p>
            <a:pPr marL="1220750" indent="-228600">
              <a:lnSpc>
                <a:spcPts val="1160"/>
              </a:lnSpc>
              <a:buClr>
                <a:srgbClr val="363636"/>
              </a:buClr>
              <a:buSzPts val="1300"/>
              <a:buFont typeface="Arial"/>
              <a:buChar char="•"/>
            </a:pPr>
            <a:r>
              <a:rPr sz="1300">
                <a:solidFill>
                  <a:srgbClr val="363636"/>
                </a:solidFill>
                <a:latin typeface="Arial"/>
                <a:cs typeface="Arial"/>
              </a:rPr>
              <a:t>Added  ‘MousePosition() to get  coordinate  for a mouse position over a point on the map</a:t>
            </a:r>
            <a:endParaRPr/>
          </a:p>
          <a:p>
            <a:pPr marL="1220750" indent="-228600">
              <a:lnSpc>
                <a:spcPts val="1269"/>
              </a:lnSpc>
              <a:buClr>
                <a:srgbClr val="363636"/>
              </a:buClr>
              <a:buSzPts val="1300"/>
              <a:buFont typeface="Arial"/>
              <a:buChar char="•"/>
            </a:pPr>
            <a:r>
              <a:rPr sz="1300">
                <a:solidFill>
                  <a:srgbClr val="363636"/>
                </a:solidFill>
                <a:latin typeface="Arial"/>
                <a:cs typeface="Arial"/>
              </a:rPr>
              <a:t>Added  ‘folium.Marker()’  to display  distance  (in KM) on the point on the map (e.g., coastline,  railroad, highway,  city)</a:t>
            </a:r>
            <a:endParaRPr/>
          </a:p>
          <a:p>
            <a:pPr marL="1220750" indent="-228600">
              <a:lnSpc>
                <a:spcPts val="1245"/>
              </a:lnSpc>
              <a:buClr>
                <a:srgbClr val="363636"/>
              </a:buClr>
              <a:buSzPts val="1300"/>
              <a:buFont typeface="Arial"/>
              <a:buChar char="•"/>
            </a:pPr>
            <a:r>
              <a:rPr sz="1300">
                <a:solidFill>
                  <a:srgbClr val="363636"/>
                </a:solidFill>
                <a:latin typeface="Arial"/>
                <a:cs typeface="Arial"/>
              </a:rPr>
              <a:t>Added  ‘folium.Polyline()’  to draw a line between  the point on the map and the launch  site</a:t>
            </a:r>
            <a:endParaRPr/>
          </a:p>
          <a:p>
            <a:pPr marL="1220750" indent="-228600">
              <a:lnSpc>
                <a:spcPts val="1245"/>
              </a:lnSpc>
              <a:buClr>
                <a:srgbClr val="363636"/>
              </a:buClr>
              <a:buSzPts val="1300"/>
              <a:buFont typeface="Arial"/>
              <a:buChar char="•"/>
            </a:pPr>
            <a:r>
              <a:rPr sz="1300" spc="-15">
                <a:solidFill>
                  <a:srgbClr val="363636"/>
                </a:solidFill>
                <a:latin typeface="Arial"/>
                <a:cs typeface="Arial"/>
              </a:rPr>
              <a:t>Repeated steps above to add markers and draw lines between launch sites and proximities – coastline, railroad, highway, city)</a:t>
            </a:r>
            <a:endParaRPr/>
          </a:p>
          <a:p>
            <a:pPr marL="306095" indent="-228600">
              <a:spcBef>
                <a:spcPts val="1100"/>
              </a:spcBef>
              <a:buClr>
                <a:srgbClr val="363636"/>
              </a:buClr>
              <a:buSzPts val="2000"/>
              <a:buFont typeface="Arial"/>
              <a:buChar char="•"/>
            </a:pPr>
            <a:r>
              <a:rPr sz="2000">
                <a:solidFill>
                  <a:srgbClr val="363636"/>
                </a:solidFill>
                <a:latin typeface="Arial"/>
                <a:cs typeface="Arial"/>
              </a:rPr>
              <a:t>Building the Interactive Map with Folium helped answered following questions:</a:t>
            </a:r>
            <a:endParaRPr/>
          </a:p>
          <a:p>
            <a:pPr marL="763550" indent="-228600">
              <a:spcBef>
                <a:spcPts val="300"/>
              </a:spcBef>
              <a:buClr>
                <a:srgbClr val="363636"/>
              </a:buClr>
              <a:buSzPts val="1700"/>
              <a:buFont typeface="Arial"/>
              <a:buChar char="•"/>
            </a:pPr>
            <a:r>
              <a:rPr sz="1700">
                <a:solidFill>
                  <a:srgbClr val="363636"/>
                </a:solidFill>
                <a:latin typeface="Arial"/>
                <a:cs typeface="Arial"/>
              </a:rPr>
              <a:t>Are launch sites in close proximity to railways? </a:t>
            </a:r>
            <a:r>
              <a:rPr sz="1700">
                <a:solidFill>
                  <a:srgbClr val="4472C4"/>
                </a:solidFill>
                <a:latin typeface="Arial"/>
                <a:cs typeface="Arial"/>
              </a:rPr>
              <a:t>YES</a:t>
            </a:r>
            <a:endParaRPr/>
          </a:p>
          <a:p>
            <a:pPr marL="763550" indent="-228600">
              <a:spcBef>
                <a:spcPts val="300"/>
              </a:spcBef>
              <a:buClr>
                <a:srgbClr val="363636"/>
              </a:buClr>
              <a:buSzPts val="1700"/>
              <a:buFont typeface="Arial"/>
              <a:buChar char="•"/>
            </a:pPr>
            <a:r>
              <a:rPr sz="1700">
                <a:solidFill>
                  <a:srgbClr val="363636"/>
                </a:solidFill>
                <a:latin typeface="Arial"/>
                <a:cs typeface="Arial"/>
              </a:rPr>
              <a:t>Are launch sites in close proximity to highways? </a:t>
            </a:r>
            <a:r>
              <a:rPr sz="1700">
                <a:solidFill>
                  <a:srgbClr val="4472C4"/>
                </a:solidFill>
                <a:latin typeface="Arial"/>
                <a:cs typeface="Arial"/>
              </a:rPr>
              <a:t>YES</a:t>
            </a:r>
            <a:endParaRPr/>
          </a:p>
          <a:p>
            <a:pPr marL="763550" indent="-228600">
              <a:spcBef>
                <a:spcPts val="200"/>
              </a:spcBef>
              <a:buClr>
                <a:srgbClr val="363636"/>
              </a:buClr>
              <a:buSzPts val="1700"/>
              <a:buFont typeface="Arial"/>
              <a:buChar char="•"/>
            </a:pPr>
            <a:r>
              <a:rPr sz="1700">
                <a:solidFill>
                  <a:srgbClr val="363636"/>
                </a:solidFill>
                <a:latin typeface="Arial"/>
                <a:cs typeface="Arial"/>
              </a:rPr>
              <a:t>Are launch sites in close proximity to coastline? </a:t>
            </a:r>
            <a:r>
              <a:rPr sz="1700">
                <a:solidFill>
                  <a:srgbClr val="4472C4"/>
                </a:solidFill>
                <a:latin typeface="Arial"/>
                <a:cs typeface="Arial"/>
              </a:rPr>
              <a:t>YES</a:t>
            </a:r>
            <a:endParaRPr/>
          </a:p>
          <a:p>
            <a:pPr marL="763550" indent="-228600">
              <a:spcBef>
                <a:spcPts val="300"/>
              </a:spcBef>
              <a:buClr>
                <a:srgbClr val="363636"/>
              </a:buClr>
              <a:buSzPts val="1700"/>
              <a:buFont typeface="Arial"/>
              <a:buChar char="•"/>
            </a:pPr>
            <a:r>
              <a:rPr sz="1700">
                <a:solidFill>
                  <a:srgbClr val="363636"/>
                </a:solidFill>
                <a:latin typeface="Arial"/>
                <a:cs typeface="Arial"/>
              </a:rPr>
              <a:t>Do launch sites keep certain distance away from cities? </a:t>
            </a:r>
            <a:r>
              <a:rPr sz="1700">
                <a:solidFill>
                  <a:srgbClr val="4472C4"/>
                </a:solidFill>
                <a:latin typeface="Arial"/>
                <a:cs typeface="Arial"/>
              </a:rPr>
              <a:t>YES</a:t>
            </a:r>
            <a:endParaRPr/>
          </a:p>
        </p:txBody>
      </p:sp>
      <p:sp>
        <p:nvSpPr>
          <p:cNvPr id="5" name="shape 5"/>
          <p:cNvSpPr txBox="1"/>
          <p:nvPr/>
        </p:nvSpPr>
        <p:spPr>
          <a:xfrm>
            <a:off x="10035160" y="6089828"/>
            <a:ext cx="911200" cy="323850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>
              <a:lnSpc>
                <a:spcPts val="2345"/>
              </a:lnSpc>
            </a:pPr>
            <a:r>
              <a:rPr sz="2400" b="1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GitHub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3" name="shape 3"/>
          <p:cNvSpPr txBox="1"/>
          <p:nvPr/>
        </p:nvSpPr>
        <p:spPr>
          <a:xfrm>
            <a:off x="11112882" y="6107204"/>
            <a:ext cx="262891" cy="248761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/>
            <a:r>
              <a:rPr sz="1600" spc="-5">
                <a:solidFill>
                  <a:srgbClr val="1C7DDB"/>
                </a:solidFill>
                <a:latin typeface="Arial"/>
                <a:cs typeface="Arial"/>
              </a:rPr>
              <a:t>15</a:t>
            </a:r>
            <a:endParaRPr/>
          </a:p>
        </p:txBody>
      </p:sp>
      <p:sp>
        <p:nvSpPr>
          <p:cNvPr id="4" name="shape 4"/>
          <p:cNvSpPr txBox="1"/>
          <p:nvPr/>
        </p:nvSpPr>
        <p:spPr>
          <a:xfrm>
            <a:off x="852145" y="473552"/>
            <a:ext cx="10154364" cy="5940126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/>
            <a:r>
              <a:rPr sz="3700">
                <a:solidFill>
                  <a:srgbClr val="0B49CB"/>
                </a:solidFill>
                <a:latin typeface="Arial"/>
                <a:cs typeface="Arial"/>
              </a:rPr>
              <a:t>Build a Dashboard with Plotly Dash</a:t>
            </a:r>
            <a:endParaRPr/>
          </a:p>
          <a:p>
            <a:pPr>
              <a:lnSpc>
                <a:spcPts val="1200"/>
              </a:lnSpc>
            </a:pPr>
            <a:r>
              <a:rPr sz="1200">
                <a:latin typeface="Arial"/>
                <a:cs typeface="Arial"/>
              </a:rPr>
              <a:t/>
            </a:r>
            <a:endParaRPr sz="1200"/>
          </a:p>
          <a:p>
            <a:pPr>
              <a:lnSpc>
                <a:spcPts val="1200"/>
              </a:lnSpc>
            </a:pPr>
            <a:r>
              <a:rPr sz="1200">
                <a:latin typeface="Arial"/>
                <a:cs typeface="Arial"/>
              </a:rPr>
              <a:t/>
            </a:r>
            <a:endParaRPr sz="1200"/>
          </a:p>
          <a:p>
            <a:pPr marL="238125" marR="43815" indent="-228600">
              <a:lnSpc>
                <a:spcPct val="84097"/>
              </a:lnSpc>
              <a:spcBef>
                <a:spcPts val="100"/>
              </a:spcBef>
              <a:buClr>
                <a:srgbClr val="363636"/>
              </a:buClr>
              <a:buSzPts val="2000"/>
              <a:buFont typeface="Arial"/>
              <a:buChar char="•"/>
            </a:pPr>
            <a:r>
              <a:rPr sz="2000" spc="-35">
                <a:solidFill>
                  <a:srgbClr val="363636"/>
                </a:solidFill>
                <a:latin typeface="Arial"/>
                <a:cs typeface="Arial"/>
              </a:rPr>
              <a:t>Built a Plotly Dash web application to perform interactive visual analytics on SpaceX launch </a:t>
            </a:r>
            <a:r>
              <a:rPr sz="2000">
                <a:solidFill>
                  <a:srgbClr val="363636"/>
                </a:solidFill>
                <a:latin typeface="Arial"/>
                <a:cs typeface="Arial"/>
              </a:rPr>
              <a:t>data in real-time. Added Launch Site Drop-down, Pie Chart, Payload range slide, and a Scatter chart to the Dashboard.</a:t>
            </a:r>
            <a:endParaRPr/>
          </a:p>
          <a:p>
            <a:pPr marL="809650" indent="-342900" algn="just">
              <a:lnSpc>
                <a:spcPts val="1515"/>
              </a:lnSpc>
              <a:buClr>
                <a:srgbClr val="363636"/>
              </a:buClr>
              <a:buSzPts val="1700"/>
              <a:buFont typeface="Arial"/>
              <a:buAutoNum type="arabicPeriod"/>
            </a:pPr>
            <a:r>
              <a:rPr sz="1700">
                <a:solidFill>
                  <a:srgbClr val="363636"/>
                </a:solidFill>
                <a:latin typeface="Arial"/>
                <a:cs typeface="Arial"/>
              </a:rPr>
              <a:t>Added a Launch Site Drop-down Input component to the dashboard to provide an ability to filter</a:t>
            </a:r>
            <a:endParaRPr/>
          </a:p>
          <a:p>
            <a:pPr marL="466725" indent="342900" algn="just">
              <a:lnSpc>
                <a:spcPts val="1660"/>
              </a:lnSpc>
            </a:pPr>
            <a:r>
              <a:rPr sz="1700">
                <a:solidFill>
                  <a:srgbClr val="363636"/>
                </a:solidFill>
                <a:latin typeface="Arial"/>
                <a:cs typeface="Arial"/>
              </a:rPr>
              <a:t>Dashboard visual by all launch sites or a particular launch site</a:t>
            </a:r>
            <a:endParaRPr/>
          </a:p>
          <a:p>
            <a:pPr marL="809650" marR="161290" indent="-342900" algn="just">
              <a:lnSpc>
                <a:spcPct val="83581"/>
              </a:lnSpc>
              <a:spcBef>
                <a:spcPts val="100"/>
              </a:spcBef>
              <a:buClr>
                <a:srgbClr val="363636"/>
              </a:buClr>
              <a:buSzPts val="1700"/>
              <a:buFont typeface="Arial"/>
              <a:buAutoNum startAt="2" type="arabicPeriod"/>
            </a:pPr>
            <a:r>
              <a:rPr sz="1700" spc="-30">
                <a:solidFill>
                  <a:srgbClr val="363636"/>
                </a:solidFill>
                <a:latin typeface="Arial"/>
                <a:cs typeface="Arial"/>
              </a:rPr>
              <a:t>Added a Pie Chart to the Dashboard to show total success launches when ‘All Sites’ is selected and </a:t>
            </a:r>
            <a:r>
              <a:rPr sz="1700">
                <a:solidFill>
                  <a:srgbClr val="363636"/>
                </a:solidFill>
                <a:latin typeface="Arial"/>
                <a:cs typeface="Arial"/>
              </a:rPr>
              <a:t>show success and failed counts when a particular site is selected</a:t>
            </a:r>
            <a:endParaRPr/>
          </a:p>
          <a:p>
            <a:pPr marL="809650" indent="-342900" algn="just">
              <a:lnSpc>
                <a:spcPts val="1520"/>
              </a:lnSpc>
              <a:buClr>
                <a:srgbClr val="363636"/>
              </a:buClr>
              <a:buSzPts val="1700"/>
              <a:buFont typeface="Arial"/>
              <a:buAutoNum startAt="3" type="arabicPeriod"/>
            </a:pPr>
            <a:r>
              <a:rPr sz="1700" spc="-5">
                <a:solidFill>
                  <a:srgbClr val="363636"/>
                </a:solidFill>
                <a:latin typeface="Arial"/>
                <a:cs typeface="Arial"/>
              </a:rPr>
              <a:t>Added a Payload range slider to the Dashboard to easily select different payload ranges to identify</a:t>
            </a:r>
            <a:endParaRPr/>
          </a:p>
          <a:p>
            <a:pPr marL="466725" indent="342900" algn="just">
              <a:lnSpc>
                <a:spcPts val="1660"/>
              </a:lnSpc>
            </a:pPr>
            <a:r>
              <a:rPr sz="1700">
                <a:solidFill>
                  <a:srgbClr val="363636"/>
                </a:solidFill>
                <a:latin typeface="Arial"/>
                <a:cs typeface="Arial"/>
              </a:rPr>
              <a:t>visual patterns</a:t>
            </a:r>
            <a:endParaRPr/>
          </a:p>
          <a:p>
            <a:pPr marL="809650" marR="9525" indent="-342900">
              <a:lnSpc>
                <a:spcPct val="82795"/>
              </a:lnSpc>
              <a:spcBef>
                <a:spcPts val="100"/>
              </a:spcBef>
              <a:buClr>
                <a:srgbClr val="363636"/>
              </a:buClr>
              <a:buSzPts val="1700"/>
              <a:buFont typeface="Arial"/>
              <a:buAutoNum startAt="4" type="arabicPeriod"/>
            </a:pPr>
            <a:r>
              <a:rPr sz="1700" spc="-25">
                <a:solidFill>
                  <a:srgbClr val="363636"/>
                </a:solidFill>
                <a:latin typeface="Arial"/>
                <a:cs typeface="Arial"/>
              </a:rPr>
              <a:t>Added a Scatter chart to observe how payload may be correlated with mission outcomes for selected </a:t>
            </a:r>
            <a:r>
              <a:rPr sz="1700">
                <a:solidFill>
                  <a:srgbClr val="363636"/>
                </a:solidFill>
                <a:latin typeface="Arial"/>
                <a:cs typeface="Arial"/>
              </a:rPr>
              <a:t>site(s). The color-label Booster version on each scatter point provided missions outcomes with different boosters</a:t>
            </a:r>
            <a:endParaRPr/>
          </a:p>
          <a:p>
            <a:pPr marL="238125" indent="-228600">
              <a:spcBef>
                <a:spcPts val="1900"/>
              </a:spcBef>
              <a:buClr>
                <a:srgbClr val="363636"/>
              </a:buClr>
              <a:buSzPts val="2000"/>
              <a:buFont typeface="Arial"/>
              <a:buChar char="•"/>
            </a:pPr>
            <a:r>
              <a:rPr sz="2000">
                <a:solidFill>
                  <a:srgbClr val="363636"/>
                </a:solidFill>
                <a:latin typeface="Arial"/>
                <a:cs typeface="Arial"/>
              </a:rPr>
              <a:t>Dashboard helped answer following questions:</a:t>
            </a:r>
            <a:endParaRPr/>
          </a:p>
          <a:p>
            <a:pPr marL="923950" indent="-457200">
              <a:spcBef>
                <a:spcPts val="200"/>
              </a:spcBef>
              <a:buClr>
                <a:srgbClr val="363636"/>
              </a:buClr>
              <a:buSzPts val="1700"/>
              <a:buFont typeface="Arial"/>
              <a:buAutoNum type="arabicPeriod"/>
            </a:pPr>
            <a:r>
              <a:rPr sz="1700">
                <a:solidFill>
                  <a:srgbClr val="363636"/>
                </a:solidFill>
                <a:latin typeface="Arial"/>
                <a:cs typeface="Arial"/>
              </a:rPr>
              <a:t>Which site has the largest successful launches? </a:t>
            </a:r>
            <a:r>
              <a:rPr sz="1700">
                <a:solidFill>
                  <a:srgbClr val="4472C4"/>
                </a:solidFill>
                <a:latin typeface="Arial"/>
                <a:cs typeface="Arial"/>
              </a:rPr>
              <a:t>KSC </a:t>
            </a:r>
            <a:r>
              <a:rPr sz="1700" spc="-5">
                <a:solidFill>
                  <a:srgbClr val="4472C4"/>
                </a:solidFill>
                <a:latin typeface="Arial"/>
                <a:cs typeface="Arial"/>
              </a:rPr>
              <a:t>LC</a:t>
            </a:r>
            <a:r>
              <a:rPr sz="1700">
                <a:solidFill>
                  <a:srgbClr val="4472C4"/>
                </a:solidFill>
                <a:latin typeface="Arial"/>
                <a:cs typeface="Arial"/>
              </a:rPr>
              <a:t>-39A with 10</a:t>
            </a:r>
            <a:endParaRPr/>
          </a:p>
          <a:p>
            <a:pPr marL="923950" indent="-457200">
              <a:spcBef>
                <a:spcPts val="300"/>
              </a:spcBef>
              <a:buClr>
                <a:srgbClr val="363636"/>
              </a:buClr>
              <a:buSzPts val="1700"/>
              <a:buFont typeface="Arial"/>
              <a:buAutoNum type="arabicPeriod"/>
            </a:pPr>
            <a:r>
              <a:rPr sz="1700">
                <a:solidFill>
                  <a:srgbClr val="363636"/>
                </a:solidFill>
                <a:latin typeface="Arial"/>
                <a:cs typeface="Arial"/>
              </a:rPr>
              <a:t>Which site has the highest launch success rate? </a:t>
            </a:r>
            <a:r>
              <a:rPr sz="1700">
                <a:solidFill>
                  <a:srgbClr val="4472C4"/>
                </a:solidFill>
                <a:latin typeface="Arial"/>
                <a:cs typeface="Arial"/>
              </a:rPr>
              <a:t>KSC LC-39A with 76.9% success</a:t>
            </a:r>
            <a:endParaRPr/>
          </a:p>
          <a:p>
            <a:pPr marL="923950" indent="-457200">
              <a:spcBef>
                <a:spcPts val="300"/>
              </a:spcBef>
              <a:buClr>
                <a:srgbClr val="363636"/>
              </a:buClr>
              <a:buSzPts val="1700"/>
              <a:buFont typeface="Arial"/>
              <a:buAutoNum type="arabicPeriod"/>
            </a:pPr>
            <a:r>
              <a:rPr sz="1700">
                <a:solidFill>
                  <a:srgbClr val="363636"/>
                </a:solidFill>
                <a:latin typeface="Arial"/>
                <a:cs typeface="Arial"/>
              </a:rPr>
              <a:t>Which payload range(s) has the highest launch success rate? </a:t>
            </a:r>
            <a:r>
              <a:rPr sz="1700" spc="5">
                <a:solidFill>
                  <a:srgbClr val="4472C4"/>
                </a:solidFill>
                <a:latin typeface="Arial"/>
                <a:cs typeface="Arial"/>
              </a:rPr>
              <a:t>2000 </a:t>
            </a:r>
            <a:r>
              <a:rPr sz="1700">
                <a:solidFill>
                  <a:srgbClr val="4472C4"/>
                </a:solidFill>
                <a:latin typeface="Arial"/>
                <a:cs typeface="Arial"/>
              </a:rPr>
              <a:t>– 5000 kg</a:t>
            </a:r>
            <a:endParaRPr/>
          </a:p>
          <a:p>
            <a:pPr marL="923950" indent="-457200">
              <a:spcBef>
                <a:spcPts val="300"/>
              </a:spcBef>
              <a:buClr>
                <a:srgbClr val="363636"/>
              </a:buClr>
              <a:buSzPts val="1700"/>
              <a:buFont typeface="Arial"/>
              <a:buAutoNum type="arabicPeriod"/>
            </a:pPr>
            <a:r>
              <a:rPr sz="1700">
                <a:solidFill>
                  <a:srgbClr val="363636"/>
                </a:solidFill>
                <a:latin typeface="Arial"/>
                <a:cs typeface="Arial"/>
              </a:rPr>
              <a:t>Which payload range(s) has the lowest launch success rate? </a:t>
            </a:r>
            <a:r>
              <a:rPr sz="1700">
                <a:solidFill>
                  <a:srgbClr val="4472C4"/>
                </a:solidFill>
                <a:latin typeface="Arial"/>
                <a:cs typeface="Arial"/>
              </a:rPr>
              <a:t>0-2000 and 5500 - </a:t>
            </a:r>
            <a:r>
              <a:rPr sz="1700" spc="5">
                <a:solidFill>
                  <a:srgbClr val="4472C4"/>
                </a:solidFill>
                <a:latin typeface="Arial"/>
                <a:cs typeface="Arial"/>
              </a:rPr>
              <a:t>7000</a:t>
            </a:r>
            <a:endParaRPr/>
          </a:p>
          <a:p>
            <a:pPr marL="923950" indent="-457200">
              <a:spcBef>
                <a:spcPts val="200"/>
              </a:spcBef>
              <a:buClr>
                <a:srgbClr val="363636"/>
              </a:buClr>
              <a:buSzPts val="1700"/>
              <a:buFont typeface="Arial"/>
              <a:buAutoNum type="arabicPeriod"/>
            </a:pPr>
            <a:r>
              <a:rPr sz="1700">
                <a:solidFill>
                  <a:srgbClr val="363636"/>
                </a:solidFill>
                <a:latin typeface="Arial"/>
                <a:cs typeface="Arial"/>
              </a:rPr>
              <a:t>Which F9 Booster version (v1.0, v1.1, FT, B4, B5, etc.) has the highest launch success rate? </a:t>
            </a:r>
            <a:r>
              <a:rPr sz="1700" spc="-5">
                <a:solidFill>
                  <a:srgbClr val="4472C4"/>
                </a:solidFill>
                <a:latin typeface="Arial"/>
                <a:cs typeface="Arial"/>
              </a:rPr>
              <a:t>FT</a:t>
            </a:r>
            <a:endParaRPr/>
          </a:p>
          <a:p>
            <a:pPr marL="9153525">
              <a:spcBef>
                <a:spcPts val="1300"/>
              </a:spcBef>
            </a:pPr>
            <a:r>
              <a:rPr sz="2400" b="1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GitHub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sp>
          <p:nvSpPr>
            <p:cNvPr id="4" name="shape 4"/>
            <p:cNvSpPr/>
            <p:nvPr/>
          </p:nvSpPr>
          <p:spPr>
            <a:xfrm>
              <a:off x="1738884" y="1088136"/>
              <a:ext cx="8772144" cy="1472184"/>
            </a:xfrm>
            <a:custGeom>
              <a:pathLst>
                <a:path w="8772144" h="1472184">
                  <a:moveTo>
                    <a:pt x="0" y="368046"/>
                  </a:moveTo>
                  <a:lnTo>
                    <a:pt x="8036052" y="368046"/>
                  </a:lnTo>
                  <a:lnTo>
                    <a:pt x="8036052" y="0"/>
                  </a:lnTo>
                  <a:lnTo>
                    <a:pt x="8772144" y="736092"/>
                  </a:lnTo>
                  <a:lnTo>
                    <a:pt x="8036052" y="1472184"/>
                  </a:lnTo>
                  <a:lnTo>
                    <a:pt x="8036052" y="1104137"/>
                  </a:lnTo>
                  <a:lnTo>
                    <a:pt x="0" y="1104137"/>
                  </a:lnTo>
                  <a:close/>
                </a:path>
              </a:pathLst>
            </a:custGeom>
            <a:solidFill>
              <a:srgbClr val="CFD5EA"/>
            </a:solidFill>
          </p:spPr>
        </p:sp>
        <p:sp>
          <p:nvSpPr>
            <p:cNvPr id="5" name="shape 5"/>
            <p:cNvSpPr/>
            <p:nvPr/>
          </p:nvSpPr>
          <p:spPr>
            <a:xfrm>
              <a:off x="969264" y="1530096"/>
              <a:ext cx="1982724" cy="588264"/>
            </a:xfrm>
            <a:custGeom>
              <a:pathLst>
                <a:path w="1982724" h="588263">
                  <a:moveTo>
                    <a:pt x="0" y="98044"/>
                  </a:moveTo>
                  <a:cubicBezTo>
                    <a:pt x="0" y="43941"/>
                    <a:pt x="43891" y="0"/>
                    <a:pt x="98044" y="0"/>
                  </a:cubicBezTo>
                  <a:lnTo>
                    <a:pt x="1884680" y="0"/>
                  </a:lnTo>
                  <a:cubicBezTo>
                    <a:pt x="1938782" y="0"/>
                    <a:pt x="1982724" y="43941"/>
                    <a:pt x="1982724" y="98044"/>
                  </a:cubicBezTo>
                  <a:lnTo>
                    <a:pt x="1982724" y="490219"/>
                  </a:lnTo>
                  <a:cubicBezTo>
                    <a:pt x="1982724" y="544321"/>
                    <a:pt x="1938782" y="588263"/>
                    <a:pt x="1884680" y="588263"/>
                  </a:cubicBezTo>
                  <a:lnTo>
                    <a:pt x="98044" y="588263"/>
                  </a:lnTo>
                  <a:cubicBezTo>
                    <a:pt x="43891" y="588263"/>
                    <a:pt x="0" y="544321"/>
                    <a:pt x="0" y="490219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shape 6"/>
            <p:cNvSpPr/>
            <p:nvPr/>
          </p:nvSpPr>
          <p:spPr>
            <a:xfrm>
              <a:off x="962914" y="1523746"/>
              <a:ext cx="1995424" cy="600964"/>
            </a:xfrm>
            <a:custGeom>
              <a:pathLst>
                <a:path w="1995424" h="600963">
                  <a:moveTo>
                    <a:pt x="6349" y="104394"/>
                  </a:moveTo>
                  <a:cubicBezTo>
                    <a:pt x="6349" y="50291"/>
                    <a:pt x="50241" y="6350"/>
                    <a:pt x="104393" y="6350"/>
                  </a:cubicBezTo>
                  <a:lnTo>
                    <a:pt x="1891030" y="6350"/>
                  </a:lnTo>
                  <a:cubicBezTo>
                    <a:pt x="1945132" y="6350"/>
                    <a:pt x="1989074" y="50291"/>
                    <a:pt x="1989074" y="104394"/>
                  </a:cubicBezTo>
                  <a:lnTo>
                    <a:pt x="1989074" y="496569"/>
                  </a:lnTo>
                  <a:cubicBezTo>
                    <a:pt x="1989074" y="550671"/>
                    <a:pt x="1945132" y="594613"/>
                    <a:pt x="1891030" y="594613"/>
                  </a:cubicBezTo>
                  <a:lnTo>
                    <a:pt x="104393" y="594613"/>
                  </a:lnTo>
                  <a:cubicBezTo>
                    <a:pt x="50241" y="594613"/>
                    <a:pt x="6349" y="550671"/>
                    <a:pt x="6349" y="496569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10"/>
            </a:ln>
          </p:spPr>
        </p:sp>
        <p:sp>
          <p:nvSpPr>
            <p:cNvPr id="7" name="shape 7"/>
            <p:cNvSpPr/>
            <p:nvPr/>
          </p:nvSpPr>
          <p:spPr>
            <a:xfrm>
              <a:off x="3051048" y="1530096"/>
              <a:ext cx="1982724" cy="588264"/>
            </a:xfrm>
            <a:custGeom>
              <a:pathLst>
                <a:path w="1982723" h="588263">
                  <a:moveTo>
                    <a:pt x="0" y="98044"/>
                  </a:moveTo>
                  <a:cubicBezTo>
                    <a:pt x="0" y="43941"/>
                    <a:pt x="43942" y="0"/>
                    <a:pt x="98044" y="0"/>
                  </a:cubicBezTo>
                  <a:lnTo>
                    <a:pt x="1884680" y="0"/>
                  </a:lnTo>
                  <a:cubicBezTo>
                    <a:pt x="1938782" y="0"/>
                    <a:pt x="1982723" y="43941"/>
                    <a:pt x="1982723" y="98044"/>
                  </a:cubicBezTo>
                  <a:lnTo>
                    <a:pt x="1982723" y="490219"/>
                  </a:lnTo>
                  <a:cubicBezTo>
                    <a:pt x="1982723" y="544321"/>
                    <a:pt x="1938782" y="588263"/>
                    <a:pt x="1884680" y="588263"/>
                  </a:cubicBezTo>
                  <a:lnTo>
                    <a:pt x="98044" y="588263"/>
                  </a:lnTo>
                  <a:cubicBezTo>
                    <a:pt x="43942" y="588263"/>
                    <a:pt x="0" y="544321"/>
                    <a:pt x="0" y="490219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8" name="shape 8"/>
            <p:cNvSpPr/>
            <p:nvPr/>
          </p:nvSpPr>
          <p:spPr>
            <a:xfrm>
              <a:off x="3044698" y="1523746"/>
              <a:ext cx="1995424" cy="600964"/>
            </a:xfrm>
            <a:custGeom>
              <a:pathLst>
                <a:path w="1995423" h="600963">
                  <a:moveTo>
                    <a:pt x="6349" y="104394"/>
                  </a:moveTo>
                  <a:cubicBezTo>
                    <a:pt x="6349" y="50291"/>
                    <a:pt x="50291" y="6350"/>
                    <a:pt x="104393" y="6350"/>
                  </a:cubicBezTo>
                  <a:lnTo>
                    <a:pt x="1891030" y="6350"/>
                  </a:lnTo>
                  <a:cubicBezTo>
                    <a:pt x="1945132" y="6350"/>
                    <a:pt x="1989073" y="50291"/>
                    <a:pt x="1989073" y="104394"/>
                  </a:cubicBezTo>
                  <a:lnTo>
                    <a:pt x="1989073" y="496569"/>
                  </a:lnTo>
                  <a:cubicBezTo>
                    <a:pt x="1989073" y="550671"/>
                    <a:pt x="1945132" y="594613"/>
                    <a:pt x="1891030" y="594613"/>
                  </a:cubicBezTo>
                  <a:lnTo>
                    <a:pt x="104393" y="594613"/>
                  </a:lnTo>
                  <a:cubicBezTo>
                    <a:pt x="50291" y="594613"/>
                    <a:pt x="6349" y="550671"/>
                    <a:pt x="6349" y="496569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10"/>
            </a:ln>
          </p:spPr>
        </p:sp>
        <p:sp>
          <p:nvSpPr>
            <p:cNvPr id="9" name="shape 9"/>
            <p:cNvSpPr/>
            <p:nvPr/>
          </p:nvSpPr>
          <p:spPr>
            <a:xfrm>
              <a:off x="5132832" y="1530096"/>
              <a:ext cx="1984249" cy="588264"/>
            </a:xfrm>
            <a:custGeom>
              <a:pathLst>
                <a:path w="1984248" h="588263">
                  <a:moveTo>
                    <a:pt x="0" y="98044"/>
                  </a:moveTo>
                  <a:cubicBezTo>
                    <a:pt x="0" y="43941"/>
                    <a:pt x="43942" y="0"/>
                    <a:pt x="98044" y="0"/>
                  </a:cubicBezTo>
                  <a:lnTo>
                    <a:pt x="1886204" y="0"/>
                  </a:lnTo>
                  <a:cubicBezTo>
                    <a:pt x="1940306" y="0"/>
                    <a:pt x="1984248" y="43941"/>
                    <a:pt x="1984248" y="98044"/>
                  </a:cubicBezTo>
                  <a:lnTo>
                    <a:pt x="1984248" y="490219"/>
                  </a:lnTo>
                  <a:cubicBezTo>
                    <a:pt x="1984248" y="544321"/>
                    <a:pt x="1940306" y="588263"/>
                    <a:pt x="1886204" y="588263"/>
                  </a:cubicBezTo>
                  <a:lnTo>
                    <a:pt x="98044" y="588263"/>
                  </a:lnTo>
                  <a:cubicBezTo>
                    <a:pt x="43942" y="588263"/>
                    <a:pt x="0" y="544321"/>
                    <a:pt x="0" y="490219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10" name="shape 10"/>
            <p:cNvSpPr/>
            <p:nvPr/>
          </p:nvSpPr>
          <p:spPr>
            <a:xfrm>
              <a:off x="5126483" y="1523746"/>
              <a:ext cx="1996948" cy="600964"/>
            </a:xfrm>
            <a:custGeom>
              <a:pathLst>
                <a:path w="1996947" h="600963">
                  <a:moveTo>
                    <a:pt x="6349" y="104394"/>
                  </a:moveTo>
                  <a:cubicBezTo>
                    <a:pt x="6349" y="50291"/>
                    <a:pt x="50291" y="6350"/>
                    <a:pt x="104393" y="6350"/>
                  </a:cubicBezTo>
                  <a:lnTo>
                    <a:pt x="1892553" y="6350"/>
                  </a:lnTo>
                  <a:cubicBezTo>
                    <a:pt x="1946655" y="6350"/>
                    <a:pt x="1990598" y="50291"/>
                    <a:pt x="1990598" y="104394"/>
                  </a:cubicBezTo>
                  <a:lnTo>
                    <a:pt x="1990598" y="496569"/>
                  </a:lnTo>
                  <a:cubicBezTo>
                    <a:pt x="1990598" y="550671"/>
                    <a:pt x="1946655" y="594613"/>
                    <a:pt x="1892553" y="594613"/>
                  </a:cubicBezTo>
                  <a:lnTo>
                    <a:pt x="104393" y="594613"/>
                  </a:lnTo>
                  <a:cubicBezTo>
                    <a:pt x="50291" y="594613"/>
                    <a:pt x="6349" y="550671"/>
                    <a:pt x="6349" y="496569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10"/>
            </a:ln>
          </p:spPr>
        </p:sp>
        <p:sp>
          <p:nvSpPr>
            <p:cNvPr id="11" name="shape 11"/>
            <p:cNvSpPr/>
            <p:nvPr/>
          </p:nvSpPr>
          <p:spPr>
            <a:xfrm>
              <a:off x="7216141" y="1530096"/>
              <a:ext cx="1982724" cy="588264"/>
            </a:xfrm>
            <a:custGeom>
              <a:pathLst>
                <a:path w="1982723" h="588263">
                  <a:moveTo>
                    <a:pt x="0" y="98044"/>
                  </a:moveTo>
                  <a:cubicBezTo>
                    <a:pt x="0" y="43941"/>
                    <a:pt x="43941" y="0"/>
                    <a:pt x="98043" y="0"/>
                  </a:cubicBezTo>
                  <a:lnTo>
                    <a:pt x="1884679" y="0"/>
                  </a:lnTo>
                  <a:cubicBezTo>
                    <a:pt x="1938781" y="0"/>
                    <a:pt x="1982723" y="43941"/>
                    <a:pt x="1982723" y="98044"/>
                  </a:cubicBezTo>
                  <a:lnTo>
                    <a:pt x="1982723" y="490219"/>
                  </a:lnTo>
                  <a:cubicBezTo>
                    <a:pt x="1982723" y="544321"/>
                    <a:pt x="1938781" y="588263"/>
                    <a:pt x="1884679" y="588263"/>
                  </a:cubicBezTo>
                  <a:lnTo>
                    <a:pt x="98043" y="588263"/>
                  </a:lnTo>
                  <a:cubicBezTo>
                    <a:pt x="43941" y="588263"/>
                    <a:pt x="0" y="544321"/>
                    <a:pt x="0" y="490219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12" name="shape 12"/>
            <p:cNvSpPr/>
            <p:nvPr/>
          </p:nvSpPr>
          <p:spPr>
            <a:xfrm>
              <a:off x="7209790" y="1523746"/>
              <a:ext cx="1995425" cy="600964"/>
            </a:xfrm>
            <a:custGeom>
              <a:pathLst>
                <a:path w="1995424" h="600963">
                  <a:moveTo>
                    <a:pt x="6350" y="104394"/>
                  </a:moveTo>
                  <a:cubicBezTo>
                    <a:pt x="6350" y="50291"/>
                    <a:pt x="50291" y="6350"/>
                    <a:pt x="104393" y="6350"/>
                  </a:cubicBezTo>
                  <a:lnTo>
                    <a:pt x="1891029" y="6350"/>
                  </a:lnTo>
                  <a:cubicBezTo>
                    <a:pt x="1945131" y="6350"/>
                    <a:pt x="1989074" y="50291"/>
                    <a:pt x="1989074" y="104394"/>
                  </a:cubicBezTo>
                  <a:lnTo>
                    <a:pt x="1989074" y="496569"/>
                  </a:lnTo>
                  <a:cubicBezTo>
                    <a:pt x="1989074" y="550671"/>
                    <a:pt x="1945131" y="594613"/>
                    <a:pt x="1891029" y="594613"/>
                  </a:cubicBezTo>
                  <a:lnTo>
                    <a:pt x="104393" y="594613"/>
                  </a:lnTo>
                  <a:cubicBezTo>
                    <a:pt x="50291" y="594613"/>
                    <a:pt x="6350" y="550671"/>
                    <a:pt x="6350" y="496569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10"/>
            </a:ln>
          </p:spPr>
        </p:sp>
        <p:sp>
          <p:nvSpPr>
            <p:cNvPr id="13" name="shape 13"/>
            <p:cNvSpPr/>
            <p:nvPr/>
          </p:nvSpPr>
          <p:spPr>
            <a:xfrm>
              <a:off x="9297924" y="1530096"/>
              <a:ext cx="1982725" cy="588264"/>
            </a:xfrm>
            <a:custGeom>
              <a:pathLst>
                <a:path w="1982724" h="588263">
                  <a:moveTo>
                    <a:pt x="0" y="98044"/>
                  </a:moveTo>
                  <a:cubicBezTo>
                    <a:pt x="0" y="43941"/>
                    <a:pt x="43942" y="0"/>
                    <a:pt x="98044" y="0"/>
                  </a:cubicBezTo>
                  <a:lnTo>
                    <a:pt x="1884680" y="0"/>
                  </a:lnTo>
                  <a:cubicBezTo>
                    <a:pt x="1938782" y="0"/>
                    <a:pt x="1982724" y="43941"/>
                    <a:pt x="1982724" y="98044"/>
                  </a:cubicBezTo>
                  <a:lnTo>
                    <a:pt x="1982724" y="490219"/>
                  </a:lnTo>
                  <a:cubicBezTo>
                    <a:pt x="1982724" y="544321"/>
                    <a:pt x="1938782" y="588263"/>
                    <a:pt x="1884680" y="588263"/>
                  </a:cubicBezTo>
                  <a:lnTo>
                    <a:pt x="98044" y="588263"/>
                  </a:lnTo>
                  <a:cubicBezTo>
                    <a:pt x="43942" y="588263"/>
                    <a:pt x="0" y="544321"/>
                    <a:pt x="0" y="490219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14" name="shape 14"/>
            <p:cNvSpPr/>
            <p:nvPr/>
          </p:nvSpPr>
          <p:spPr>
            <a:xfrm>
              <a:off x="9291574" y="1523746"/>
              <a:ext cx="1995425" cy="600964"/>
            </a:xfrm>
            <a:custGeom>
              <a:pathLst>
                <a:path w="1995424" h="600963">
                  <a:moveTo>
                    <a:pt x="6350" y="104394"/>
                  </a:moveTo>
                  <a:cubicBezTo>
                    <a:pt x="6350" y="50291"/>
                    <a:pt x="50292" y="6350"/>
                    <a:pt x="104394" y="6350"/>
                  </a:cubicBezTo>
                  <a:lnTo>
                    <a:pt x="1891030" y="6350"/>
                  </a:lnTo>
                  <a:cubicBezTo>
                    <a:pt x="1945133" y="6350"/>
                    <a:pt x="1989074" y="50291"/>
                    <a:pt x="1989074" y="104394"/>
                  </a:cubicBezTo>
                  <a:lnTo>
                    <a:pt x="1989074" y="496569"/>
                  </a:lnTo>
                  <a:cubicBezTo>
                    <a:pt x="1989074" y="550671"/>
                    <a:pt x="1945133" y="594613"/>
                    <a:pt x="1891030" y="594613"/>
                  </a:cubicBezTo>
                  <a:lnTo>
                    <a:pt x="104394" y="594613"/>
                  </a:lnTo>
                  <a:cubicBezTo>
                    <a:pt x="50292" y="594613"/>
                    <a:pt x="6350" y="550671"/>
                    <a:pt x="6350" y="496569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10"/>
            </a:ln>
          </p:spPr>
        </p:sp>
        <p:sp>
          <p:nvSpPr>
            <p:cNvPr id="15" name="shape 15"/>
            <p:cNvSpPr/>
            <p:nvPr/>
          </p:nvSpPr>
          <p:spPr>
            <a:xfrm>
              <a:off x="7801357" y="2327148"/>
              <a:ext cx="4277868" cy="3601213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6" name="shape 16"/>
            <p:cNvSpPr/>
            <p:nvPr/>
          </p:nvSpPr>
          <p:spPr>
            <a:xfrm>
              <a:off x="7796594" y="2322385"/>
              <a:ext cx="4287393" cy="3610738"/>
            </a:xfrm>
            <a:prstGeom prst="rect">
              <a:avLst/>
            </a:prstGeom>
            <a:ln w="9525" cap="flat">
              <a:solidFill>
                <a:srgbClr val="4472C4"/>
              </a:solidFill>
              <a:prstDash val="solid"/>
              <a:round/>
            </a:ln>
          </p:spPr>
        </p:sp>
        <p:pic>
          <p:nvPicPr>
            <p:cNvPr id="17" name="shape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58125" y="2705100"/>
              <a:ext cx="4229100" cy="419100"/>
            </a:xfrm>
            <a:prstGeom prst="rect"/>
          </p:spPr>
        </p:pic>
        <p:pic>
          <p:nvPicPr>
            <p:cNvPr id="18" name="shape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4800" y="3305175"/>
              <a:ext cx="4029075" cy="571500"/>
            </a:xfrm>
            <a:prstGeom prst="rect"/>
          </p:spPr>
        </p:pic>
        <p:pic>
          <p:nvPicPr>
            <p:cNvPr id="19" name="shape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24800" y="3952875"/>
              <a:ext cx="3067050" cy="1095375"/>
            </a:xfrm>
            <a:prstGeom prst="rect"/>
          </p:spPr>
        </p:pic>
        <p:sp>
          <p:nvSpPr>
            <p:cNvPr id="20" name="shape 20"/>
            <p:cNvSpPr txBox="1"/>
            <p:nvPr/>
          </p:nvSpPr>
          <p:spPr>
            <a:xfrm>
              <a:off x="852145" y="473552"/>
              <a:ext cx="6742292" cy="55135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3700" spc="-95">
                  <a:solidFill>
                    <a:srgbClr val="0B49CB"/>
                  </a:solidFill>
                  <a:latin typeface="Arial"/>
                  <a:cs typeface="Arial"/>
                </a:rPr>
                <a:t>Predictive Analysis (Classification)</a:t>
              </a:r>
              <a:endParaRPr/>
            </a:p>
          </p:txBody>
        </p:sp>
        <p:sp>
          <p:nvSpPr>
            <p:cNvPr id="21" name="shape 21"/>
            <p:cNvSpPr txBox="1"/>
            <p:nvPr/>
          </p:nvSpPr>
          <p:spPr>
            <a:xfrm>
              <a:off x="1062457" y="1672082"/>
              <a:ext cx="1796607" cy="31325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146508" indent="-136983">
                <a:lnSpc>
                  <a:spcPts val="1130"/>
                </a:lnSpc>
                <a:buClr>
                  <a:srgbClr val="FFFFFF"/>
                </a:buClr>
                <a:buSzPts val="1100"/>
                <a:buFont typeface="Calibri"/>
                <a:buAutoNum type="arabicPeriod"/>
              </a:pPr>
              <a:r>
                <a:rPr sz="1100">
                  <a:solidFill>
                    <a:srgbClr val="FFFFFF"/>
                  </a:solidFill>
                  <a:latin typeface="Calibri"/>
                  <a:cs typeface="Calibri"/>
                </a:rPr>
                <a:t>Read dataset into Dataframe</a:t>
              </a:r>
              <a:endParaRPr/>
            </a:p>
            <a:p>
              <a:pPr marL="190500"/>
              <a:r>
                <a:rPr sz="1100">
                  <a:solidFill>
                    <a:srgbClr val="FFFFFF"/>
                  </a:solidFill>
                  <a:latin typeface="Arial"/>
                  <a:cs typeface="Arial"/>
                </a:rPr>
                <a:t>and create a ‘Class’ array</a:t>
              </a:r>
              <a:endParaRPr/>
            </a:p>
          </p:txBody>
        </p:sp>
        <p:sp>
          <p:nvSpPr>
            <p:cNvPr id="22" name="shape 22"/>
            <p:cNvSpPr txBox="1"/>
            <p:nvPr/>
          </p:nvSpPr>
          <p:spPr>
            <a:xfrm>
              <a:off x="3376549" y="1748917"/>
              <a:ext cx="1333920" cy="15925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146508" indent="-136983">
                <a:lnSpc>
                  <a:spcPts val="1130"/>
                </a:lnSpc>
                <a:buClr>
                  <a:srgbClr val="FFFFFF"/>
                </a:buClr>
                <a:buSzPts val="1100"/>
                <a:buFont typeface="Calibri"/>
                <a:buAutoNum startAt="2" type="arabicPeriod"/>
              </a:pPr>
              <a:r>
                <a:rPr sz="1100">
                  <a:solidFill>
                    <a:srgbClr val="FFFFFF"/>
                  </a:solidFill>
                  <a:latin typeface="Calibri"/>
                  <a:cs typeface="Calibri"/>
                </a:rPr>
                <a:t>Standardize the data</a:t>
              </a:r>
              <a:endParaRPr/>
            </a:p>
          </p:txBody>
        </p:sp>
        <p:sp>
          <p:nvSpPr>
            <p:cNvPr id="23" name="shape 23"/>
            <p:cNvSpPr txBox="1"/>
            <p:nvPr/>
          </p:nvSpPr>
          <p:spPr>
            <a:xfrm>
              <a:off x="5317109" y="1672082"/>
              <a:ext cx="1616160" cy="31325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146508" indent="-136983">
                <a:lnSpc>
                  <a:spcPts val="1130"/>
                </a:lnSpc>
                <a:buClr>
                  <a:srgbClr val="FFFFFF"/>
                </a:buClr>
                <a:buSzPts val="1100"/>
                <a:buFont typeface="Calibri"/>
                <a:buAutoNum startAt="3" type="arabicPeriod"/>
              </a:pPr>
              <a:r>
                <a:rPr sz="1100">
                  <a:solidFill>
                    <a:srgbClr val="FFFFFF"/>
                  </a:solidFill>
                  <a:latin typeface="Calibri"/>
                  <a:cs typeface="Calibri"/>
                </a:rPr>
                <a:t>Train/Test/Split data in to</a:t>
              </a:r>
              <a:endParaRPr/>
            </a:p>
            <a:p>
              <a:pPr marL="68580">
                <a:lnSpc>
                  <a:spcPts val="1229"/>
                </a:lnSpc>
              </a:pPr>
              <a:r>
                <a:rPr sz="1100">
                  <a:solidFill>
                    <a:srgbClr val="FFFFFF"/>
                  </a:solidFill>
                  <a:latin typeface="Calibri"/>
                  <a:cs typeface="Calibri"/>
                </a:rPr>
                <a:t>training and test data sets</a:t>
              </a:r>
              <a:endParaRPr/>
            </a:p>
          </p:txBody>
        </p:sp>
        <p:sp>
          <p:nvSpPr>
            <p:cNvPr id="24" name="shape 24"/>
            <p:cNvSpPr txBox="1"/>
            <p:nvPr/>
          </p:nvSpPr>
          <p:spPr>
            <a:xfrm>
              <a:off x="7393813" y="1748917"/>
              <a:ext cx="1629202" cy="15925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146508" indent="-136983">
                <a:lnSpc>
                  <a:spcPts val="1130"/>
                </a:lnSpc>
                <a:buClr>
                  <a:srgbClr val="FFFFFF"/>
                </a:buClr>
                <a:buSzPts val="1100"/>
                <a:buFont typeface="Calibri"/>
                <a:buAutoNum startAt="4" type="arabicPeriod"/>
              </a:pPr>
              <a:r>
                <a:rPr sz="1100">
                  <a:solidFill>
                    <a:srgbClr val="FFFFFF"/>
                  </a:solidFill>
                  <a:latin typeface="Calibri"/>
                  <a:cs typeface="Calibri"/>
                </a:rPr>
                <a:t>Create and Refine Models</a:t>
              </a:r>
              <a:endParaRPr/>
            </a:p>
          </p:txBody>
        </p:sp>
        <p:sp>
          <p:nvSpPr>
            <p:cNvPr id="25" name="shape 25"/>
            <p:cNvSpPr txBox="1"/>
            <p:nvPr/>
          </p:nvSpPr>
          <p:spPr>
            <a:xfrm>
              <a:off x="9505061" y="1672082"/>
              <a:ext cx="1570175" cy="31325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146508" indent="-136983">
                <a:lnSpc>
                  <a:spcPts val="1130"/>
                </a:lnSpc>
                <a:buClr>
                  <a:srgbClr val="FFFFFF"/>
                </a:buClr>
                <a:buSzPts val="1100"/>
                <a:buFont typeface="Calibri"/>
                <a:buAutoNum startAt="5" type="arabicPeriod"/>
              </a:pPr>
              <a:r>
                <a:rPr sz="1100">
                  <a:solidFill>
                    <a:srgbClr val="FFFFFF"/>
                  </a:solidFill>
                  <a:latin typeface="Calibri"/>
                  <a:cs typeface="Calibri"/>
                </a:rPr>
                <a:t>Find the best performing</a:t>
              </a:r>
              <a:endParaRPr/>
            </a:p>
            <a:p>
              <a:pPr marL="600710">
                <a:lnSpc>
                  <a:spcPts val="1229"/>
                </a:lnSpc>
              </a:pPr>
              <a:r>
                <a:rPr sz="1100">
                  <a:solidFill>
                    <a:srgbClr val="FFFFFF"/>
                  </a:solidFill>
                  <a:latin typeface="Calibri"/>
                  <a:cs typeface="Calibri"/>
                </a:rPr>
                <a:t>Model</a:t>
              </a:r>
              <a:endParaRPr/>
            </a:p>
          </p:txBody>
        </p:sp>
        <p:sp>
          <p:nvSpPr>
            <p:cNvPr id="26" name="shape 26"/>
            <p:cNvSpPr txBox="1"/>
            <p:nvPr/>
          </p:nvSpPr>
          <p:spPr>
            <a:xfrm>
              <a:off x="7883907" y="2392553"/>
              <a:ext cx="2321352" cy="171450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352425" indent="-342900">
                <a:lnSpc>
                  <a:spcPts val="1220"/>
                </a:lnSpc>
                <a:tabLst>
                  <a:tab pos="352425" algn="l"/>
                </a:tabLst>
              </a:pPr>
              <a:r>
                <a:rPr sz="1200">
                  <a:latin typeface="Calibri"/>
                  <a:cs typeface="Calibri"/>
                </a:rPr>
                <a:t>3.	</a:t>
              </a:r>
              <a:r>
                <a:rPr sz="1200">
                  <a:latin typeface="Calibri"/>
                  <a:cs typeface="Calibri"/>
                </a:rPr>
                <a:t>Find the best performing model</a:t>
              </a:r>
              <a:endParaRPr/>
            </a:p>
          </p:txBody>
        </p:sp>
        <p:sp>
          <p:nvSpPr>
            <p:cNvPr id="27" name="shape 27"/>
            <p:cNvSpPr txBox="1"/>
            <p:nvPr/>
          </p:nvSpPr>
          <p:spPr>
            <a:xfrm>
              <a:off x="10052558" y="6077408"/>
              <a:ext cx="913312" cy="324155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>
                <a:lnSpc>
                  <a:spcPts val="2345"/>
                </a:lnSpc>
              </a:pPr>
              <a:r>
                <a:rPr sz="2400" b="1" u="sng">
                  <a:solidFill>
                    <a:srgbClr val="0563C1"/>
                  </a:solidFill>
                  <a:uFill>
                    <a:solidFill>
                      <a:srgbClr val="0563C1"/>
                    </a:solidFill>
                  </a:uFill>
                  <a:latin typeface="Calibri"/>
                  <a:cs typeface="Calibri"/>
                </a:rPr>
                <a:t>GitHub</a:t>
              </a:r>
              <a:endParaRPr/>
            </a:p>
          </p:txBody>
        </p:sp>
        <p:sp>
          <p:nvSpPr>
            <p:cNvPr id="28" name="shape 28"/>
            <p:cNvSpPr txBox="1"/>
            <p:nvPr/>
          </p:nvSpPr>
          <p:spPr>
            <a:xfrm>
              <a:off x="11112882" y="6107204"/>
              <a:ext cx="262891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 spc="-5">
                  <a:solidFill>
                    <a:srgbClr val="1C7DDB"/>
                  </a:solidFill>
                  <a:latin typeface="Arial"/>
                  <a:cs typeface="Arial"/>
                </a:rPr>
                <a:t>16</a:t>
              </a:r>
              <a:endParaRPr/>
            </a:p>
          </p:txBody>
        </p:sp>
      </p:grpSp>
      <p:grpSp>
        <p:nvGrpSpPr>
          <p:cNvPr id="29" name="shape 29"/>
          <p:cNvGrpSpPr/>
          <p:nvPr/>
        </p:nvGrpSpPr>
        <p:grpSpPr>
          <a:xfrm>
            <a:off x="3954780" y="2302764"/>
            <a:ext cx="3764280" cy="4340353"/>
            <a:chOff x="0" y="0"/>
            <a:chExt cx="3764280" cy="4340353"/>
          </a:xfrm>
        </p:grpSpPr>
        <p:sp>
          <p:nvSpPr>
            <p:cNvPr id="30" name="shape 30"/>
            <p:cNvSpPr txBox="1"/>
            <p:nvPr/>
          </p:nvSpPr>
          <p:spPr>
            <a:xfrm>
              <a:off x="0" y="0"/>
              <a:ext cx="3764280" cy="4340860"/>
            </a:xfrm>
            <a:prstGeom prst="rect"/>
            <a:solidFill>
              <a:srgbClr val="FFFFFF"/>
            </a:solidFill>
            <a:ln w="9525">
              <a:solidFill>
                <a:srgbClr val="4472C4"/>
              </a:solidFill>
            </a:ln>
          </p:spPr>
          <p:txBody>
            <a:bodyPr vertOverflow="overflow" horzOverflow="overflow" numCol="1" wrap="square" compatLnSpc="0" lIns="0" tIns="38100" rIns="0" bIns="0">
              <a:spAutoFit/>
            </a:bodyPr>
            <a:p>
              <a:pPr marL="315278" marR="520700" indent="-228600">
                <a:lnSpc>
                  <a:spcPct val="99265"/>
                </a:lnSpc>
                <a:spcBef>
                  <a:spcPts val="300"/>
                </a:spcBef>
                <a:tabLst>
                  <a:tab pos="315278" algn="l"/>
                </a:tabLst>
              </a:pPr>
              <a:r>
                <a:rPr sz="1200">
                  <a:latin typeface="Calibri"/>
                  <a:cs typeface="Calibri"/>
                </a:rPr>
                <a:t>4.	</a:t>
              </a:r>
              <a:r>
                <a:rPr sz="1200">
                  <a:latin typeface="Calibri"/>
                  <a:cs typeface="Calibri"/>
                </a:rPr>
                <a:t>Create and refine Models based on following </a:t>
              </a:r>
              <a:r>
                <a:rPr sz="1200" spc="-5">
                  <a:latin typeface="Calibri"/>
                  <a:cs typeface="Calibri"/>
                </a:rPr>
                <a:t>classification Algorithms: (below is LR example)</a:t>
              </a:r>
              <a:endParaRPr/>
            </a:p>
            <a:p>
              <a:pPr marL="772478" marR="365125" indent="-228600" algn="just">
                <a:lnSpc>
                  <a:spcPct val="98489"/>
                </a:lnSpc>
                <a:buSzPts val="1200"/>
                <a:buFont typeface="Calibri"/>
                <a:buAutoNum type="romanLcPeriod"/>
              </a:pPr>
              <a:r>
                <a:rPr sz="1200" spc="-5">
                  <a:latin typeface="Calibri"/>
                  <a:cs typeface="Calibri"/>
                </a:rPr>
                <a:t>Create Logistic Regression object and then </a:t>
              </a:r>
              <a:r>
                <a:rPr sz="1200">
                  <a:latin typeface="Calibri"/>
                  <a:cs typeface="Calibri"/>
                </a:rPr>
                <a:t>create a GridSearchCV object</a:t>
              </a:r>
              <a:endParaRPr/>
            </a:p>
            <a:p>
              <a:pPr marL="772478" marR="118110" indent="-228600" algn="just">
                <a:lnSpc>
                  <a:spcPct val="98747"/>
                </a:lnSpc>
                <a:buSzPts val="1200"/>
                <a:buFont typeface="Calibri"/>
                <a:buAutoNum type="romanLcPeriod"/>
              </a:pPr>
              <a:r>
                <a:rPr sz="1200" spc="-5">
                  <a:latin typeface="Calibri"/>
                  <a:cs typeface="Calibri"/>
                </a:rPr>
                <a:t>Fit train data set in to the GridSearchCV object </a:t>
              </a:r>
              <a:r>
                <a:rPr sz="1200">
                  <a:latin typeface="Calibri"/>
                  <a:cs typeface="Calibri"/>
                </a:rPr>
                <a:t>and train the Model</a:t>
              </a:r>
              <a:endParaRPr/>
            </a:p>
            <a:p>
              <a:pPr marL="772478" indent="-228600">
                <a:lnSpc>
                  <a:spcPts val="1200"/>
                </a:lnSpc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 marL="772478" indent="-228600">
                <a:lnSpc>
                  <a:spcPts val="1200"/>
                </a:lnSpc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 marL="772478" indent="-228600">
                <a:lnSpc>
                  <a:spcPts val="1200"/>
                </a:lnSpc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 marL="772478" indent="-228600">
                <a:lnSpc>
                  <a:spcPts val="1200"/>
                </a:lnSpc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 marL="772478" indent="-228600">
                <a:lnSpc>
                  <a:spcPts val="950"/>
                </a:lnSpc>
                <a:buSzPts val="1200"/>
                <a:buFont typeface="Calibri"/>
                <a:buAutoNum type="romanLcPeriod"/>
              </a:pPr>
              <a:r>
                <a:rPr sz="950">
                  <a:latin typeface="Calibri"/>
                  <a:cs typeface="Calibri"/>
                </a:rPr>
                <a:t/>
              </a:r>
              <a:endParaRPr sz="1200"/>
            </a:p>
            <a:p>
              <a:pPr marL="772478" marR="326390" indent="-228600" algn="just">
                <a:lnSpc>
                  <a:spcPct val="99076"/>
                </a:lnSpc>
                <a:buSzPts val="1200"/>
                <a:buFont typeface="Calibri"/>
                <a:buAutoNum type="romanLcPeriod"/>
              </a:pPr>
              <a:r>
                <a:rPr sz="1200" spc="-5">
                  <a:latin typeface="Calibri"/>
                  <a:cs typeface="Calibri"/>
                </a:rPr>
                <a:t>Find and display best hyperparameters and </a:t>
              </a:r>
              <a:r>
                <a:rPr sz="1200">
                  <a:latin typeface="Calibri"/>
                  <a:cs typeface="Calibri"/>
                </a:rPr>
                <a:t>accuracy score</a:t>
              </a:r>
              <a:endParaRPr/>
            </a:p>
            <a:p>
              <a:pPr marL="772478" indent="-228600">
                <a:lnSpc>
                  <a:spcPts val="1200"/>
                </a:lnSpc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 marL="772478" indent="-228600">
                <a:lnSpc>
                  <a:spcPts val="1200"/>
                </a:lnSpc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 marL="772478" indent="-228600">
                <a:lnSpc>
                  <a:spcPts val="500"/>
                </a:lnSpc>
                <a:buSzPts val="1200"/>
                <a:buFont typeface="Calibri"/>
                <a:buAutoNum type="romanLcPeriod"/>
              </a:pPr>
              <a:r>
                <a:rPr sz="500">
                  <a:latin typeface="Calibri"/>
                  <a:cs typeface="Calibri"/>
                </a:rPr>
                <a:t/>
              </a:r>
              <a:endParaRPr sz="1200"/>
            </a:p>
            <a:p>
              <a:pPr marL="772478" marR="598170" indent="-228600" algn="just">
                <a:lnSpc>
                  <a:spcPct val="97980"/>
                </a:lnSpc>
                <a:buSzPts val="1200"/>
                <a:buFont typeface="Calibri"/>
                <a:buAutoNum type="romanLcPeriod"/>
              </a:pPr>
              <a:r>
                <a:rPr sz="1200" spc="-5">
                  <a:latin typeface="Calibri"/>
                  <a:cs typeface="Calibri"/>
                </a:rPr>
                <a:t>Check the accuracy on the test data by </a:t>
              </a:r>
              <a:r>
                <a:rPr sz="1200">
                  <a:latin typeface="Calibri"/>
                  <a:cs typeface="Calibri"/>
                </a:rPr>
                <a:t>creating a confusion matrix</a:t>
              </a:r>
              <a:endParaRPr/>
            </a:p>
            <a:p>
              <a:pPr marL="772478" indent="-228600">
                <a:lnSpc>
                  <a:spcPts val="1200"/>
                </a:lnSpc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 marL="772478" indent="-228600">
                <a:lnSpc>
                  <a:spcPts val="1200"/>
                </a:lnSpc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 marL="772478" indent="-228600">
                <a:lnSpc>
                  <a:spcPts val="1200"/>
                </a:lnSpc>
                <a:buSzPts val="1200"/>
                <a:buFont typeface="Calibri"/>
                <a:buAutoNum type="romanLcPeriod"/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 marL="772478" indent="-228600">
                <a:lnSpc>
                  <a:spcPts val="700"/>
                </a:lnSpc>
                <a:buSzPts val="1200"/>
                <a:buFont typeface="Calibri"/>
                <a:buAutoNum type="romanLcPeriod"/>
              </a:pPr>
              <a:r>
                <a:rPr sz="700">
                  <a:latin typeface="Calibri"/>
                  <a:cs typeface="Calibri"/>
                </a:rPr>
                <a:t/>
              </a:r>
              <a:endParaRPr sz="1200"/>
            </a:p>
            <a:p>
              <a:pPr marL="772478" marR="318135" indent="-228600" algn="just">
                <a:lnSpc>
                  <a:spcPct val="99433"/>
                </a:lnSpc>
                <a:buSzPts val="1200"/>
                <a:buFont typeface="Calibri"/>
                <a:buAutoNum type="romanLcPeriod"/>
              </a:pPr>
              <a:r>
                <a:rPr sz="1200" spc="-5">
                  <a:latin typeface="Calibri"/>
                  <a:cs typeface="Calibri"/>
                </a:rPr>
                <a:t>Repeat above steps for Decision Tree, KNN, </a:t>
              </a:r>
              <a:r>
                <a:rPr sz="1200">
                  <a:latin typeface="Calibri"/>
                  <a:cs typeface="Calibri"/>
                </a:rPr>
                <a:t>and SVM algorithms</a:t>
              </a:r>
              <a:endParaRPr/>
            </a:p>
          </p:txBody>
        </p:sp>
        <p:grpSp>
          <p:nvGrpSpPr>
            <p:cNvPr id="31" name="shape 31"/>
            <p:cNvGrpSpPr/>
            <p:nvPr/>
          </p:nvGrpSpPr>
          <p:grpSpPr>
            <a:xfrm>
              <a:off x="0" y="0"/>
              <a:ext cx="3764280" cy="4340353"/>
              <a:chOff x="0" y="0"/>
              <a:chExt cx="3764280" cy="4340353"/>
            </a:xfrm>
          </p:grpSpPr>
          <p:pic>
            <p:nvPicPr>
              <p:cNvPr id="32" name="shape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2870" y="1231012"/>
                <a:ext cx="3638550" cy="514350"/>
              </a:xfrm>
              <a:prstGeom prst="rect"/>
            </p:spPr>
          </p:pic>
          <p:pic>
            <p:nvPicPr>
              <p:cNvPr id="33" name="shape 3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720" y="2297812"/>
                <a:ext cx="3638550" cy="247650"/>
              </a:xfrm>
              <a:prstGeom prst="rect"/>
            </p:spPr>
          </p:pic>
          <p:pic>
            <p:nvPicPr>
              <p:cNvPr id="34" name="shape 3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12445" y="3050287"/>
                <a:ext cx="2600325" cy="381000"/>
              </a:xfrm>
              <a:prstGeom prst="rect"/>
            </p:spPr>
          </p:pic>
        </p:grpSp>
      </p:grpSp>
      <p:grpSp>
        <p:nvGrpSpPr>
          <p:cNvPr id="35" name="shape 35"/>
          <p:cNvGrpSpPr/>
          <p:nvPr/>
        </p:nvGrpSpPr>
        <p:grpSpPr>
          <a:xfrm>
            <a:off x="112776" y="2302764"/>
            <a:ext cx="3764280" cy="1569720"/>
            <a:chOff x="0" y="0"/>
            <a:chExt cx="3764280" cy="1569720"/>
          </a:xfrm>
        </p:grpSpPr>
        <p:sp>
          <p:nvSpPr>
            <p:cNvPr id="36" name="shape 36"/>
            <p:cNvSpPr txBox="1"/>
            <p:nvPr/>
          </p:nvSpPr>
          <p:spPr>
            <a:xfrm>
              <a:off x="0" y="0"/>
              <a:ext cx="3764280" cy="1569720"/>
            </a:xfrm>
            <a:prstGeom prst="rect"/>
            <a:solidFill>
              <a:srgbClr val="FFFFFF"/>
            </a:solidFill>
            <a:ln w="9525">
              <a:solidFill>
                <a:srgbClr val="4472C4"/>
              </a:solidFill>
            </a:ln>
          </p:spPr>
          <p:txBody>
            <a:bodyPr vertOverflow="overflow" horzOverflow="overflow" numCol="1" wrap="square" compatLnSpc="0" lIns="0" tIns="38100" rIns="0" bIns="0">
              <a:spAutoFit/>
            </a:bodyPr>
            <a:p>
              <a:pPr marL="315278" marR="361315" indent="-228600">
                <a:lnSpc>
                  <a:spcPct val="99265"/>
                </a:lnSpc>
                <a:spcBef>
                  <a:spcPts val="300"/>
                </a:spcBef>
                <a:tabLst>
                  <a:tab pos="315278" algn="l"/>
                </a:tabLst>
              </a:pPr>
              <a:r>
                <a:rPr sz="1200">
                  <a:latin typeface="Calibri"/>
                  <a:cs typeface="Calibri"/>
                </a:rPr>
                <a:t>1.	</a:t>
              </a:r>
              <a:r>
                <a:rPr sz="1200">
                  <a:latin typeface="Calibri"/>
                  <a:cs typeface="Calibri"/>
                </a:rPr>
                <a:t>Load SpaceX dataset (csv) in to a Dataframe and </a:t>
              </a:r>
              <a:r>
                <a:rPr sz="1200" spc="-5">
                  <a:latin typeface="Calibri"/>
                  <a:cs typeface="Calibri"/>
                </a:rPr>
                <a:t>create NumPy array from the column class in data</a:t>
              </a: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125349" y="535686"/>
              <a:ext cx="3562350" cy="676275"/>
              <a:chOff x="0" y="0"/>
              <a:chExt cx="3562350" cy="676275"/>
            </a:xfrm>
          </p:grpSpPr>
          <p:pic>
            <p:nvPicPr>
              <p:cNvPr id="38" name="shape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8575" y="0"/>
                <a:ext cx="3533775" cy="333375"/>
              </a:xfrm>
              <a:prstGeom prst="rect"/>
            </p:spPr>
          </p:pic>
          <p:pic>
            <p:nvPicPr>
              <p:cNvPr id="39" name="shape 3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409575"/>
                <a:ext cx="2438400" cy="266700"/>
              </a:xfrm>
              <a:prstGeom prst="rect"/>
            </p:spPr>
          </p:pic>
        </p:grpSp>
      </p:grpSp>
      <p:grpSp>
        <p:nvGrpSpPr>
          <p:cNvPr id="40" name="shape 40"/>
          <p:cNvGrpSpPr/>
          <p:nvPr/>
        </p:nvGrpSpPr>
        <p:grpSpPr>
          <a:xfrm>
            <a:off x="111252" y="3954780"/>
            <a:ext cx="3764280" cy="830581"/>
            <a:chOff x="0" y="0"/>
            <a:chExt cx="3764280" cy="830580"/>
          </a:xfrm>
        </p:grpSpPr>
        <p:sp>
          <p:nvSpPr>
            <p:cNvPr id="41" name="shape 41"/>
            <p:cNvSpPr txBox="1"/>
            <p:nvPr/>
          </p:nvSpPr>
          <p:spPr>
            <a:xfrm>
              <a:off x="0" y="0"/>
              <a:ext cx="3764280" cy="831216"/>
            </a:xfrm>
            <a:prstGeom prst="rect"/>
            <a:solidFill>
              <a:srgbClr val="FFFFFF"/>
            </a:solidFill>
            <a:ln w="9525">
              <a:solidFill>
                <a:srgbClr val="4472C4"/>
              </a:solidFill>
            </a:ln>
          </p:spPr>
          <p:txBody>
            <a:bodyPr vertOverflow="overflow" horzOverflow="overflow" numCol="1" wrap="square" compatLnSpc="0" lIns="0" tIns="38100" rIns="0" bIns="0">
              <a:spAutoFit/>
            </a:bodyPr>
            <a:p>
              <a:pPr marL="314668" marR="120650" indent="-228600" algn="just">
                <a:lnSpc>
                  <a:spcPct val="99265"/>
                </a:lnSpc>
                <a:spcBef>
                  <a:spcPts val="300"/>
                </a:spcBef>
                <a:buSzPts val="1200"/>
                <a:buFont typeface="Calibri"/>
                <a:buAutoNum startAt="2" type="arabicPeriod"/>
              </a:pPr>
              <a:r>
                <a:rPr sz="1200" spc="-5">
                  <a:latin typeface="Calibri"/>
                  <a:cs typeface="Calibri"/>
                </a:rPr>
                <a:t>Standardize data in X then reassign to variable X using </a:t>
              </a:r>
              <a:r>
                <a:rPr sz="1200">
                  <a:latin typeface="Calibri"/>
                  <a:cs typeface="Calibri"/>
                </a:rPr>
                <a:t>transform</a:t>
              </a:r>
              <a:endParaRPr/>
            </a:p>
          </p:txBody>
        </p:sp>
        <p:pic>
          <p:nvPicPr>
            <p:cNvPr id="42" name="shape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773" y="455295"/>
              <a:ext cx="3457575" cy="209550"/>
            </a:xfrm>
            <a:prstGeom prst="rect"/>
          </p:spPr>
        </p:pic>
      </p:grpSp>
      <p:grpSp>
        <p:nvGrpSpPr>
          <p:cNvPr id="43" name="shape 43"/>
          <p:cNvGrpSpPr/>
          <p:nvPr/>
        </p:nvGrpSpPr>
        <p:grpSpPr>
          <a:xfrm>
            <a:off x="111252" y="4879848"/>
            <a:ext cx="3764280" cy="1938529"/>
            <a:chOff x="0" y="0"/>
            <a:chExt cx="3764280" cy="1938528"/>
          </a:xfrm>
        </p:grpSpPr>
        <p:sp>
          <p:nvSpPr>
            <p:cNvPr id="44" name="shape 44"/>
            <p:cNvSpPr txBox="1"/>
            <p:nvPr/>
          </p:nvSpPr>
          <p:spPr>
            <a:xfrm>
              <a:off x="0" y="0"/>
              <a:ext cx="3764280" cy="1938656"/>
            </a:xfrm>
            <a:prstGeom prst="rect"/>
            <a:solidFill>
              <a:srgbClr val="FFFFFF"/>
            </a:solidFill>
            <a:ln w="9525">
              <a:solidFill>
                <a:srgbClr val="4472C4"/>
              </a:solidFill>
            </a:ln>
          </p:spPr>
          <p:txBody>
            <a:bodyPr vertOverflow="overflow" horzOverflow="overflow" numCol="1" wrap="square" compatLnSpc="0" lIns="0" tIns="38100" rIns="0" bIns="0">
              <a:spAutoFit/>
            </a:bodyPr>
            <a:p>
              <a:pPr marL="314668" marR="369570" indent="-228600" algn="just">
                <a:lnSpc>
                  <a:spcPct val="99265"/>
                </a:lnSpc>
                <a:spcBef>
                  <a:spcPts val="300"/>
                </a:spcBef>
                <a:buSzPts val="1200"/>
                <a:buFont typeface="Calibri"/>
                <a:buAutoNum startAt="3" type="arabicPeriod"/>
              </a:pPr>
              <a:r>
                <a:rPr sz="1200" spc="-5">
                  <a:latin typeface="Calibri"/>
                  <a:cs typeface="Calibri"/>
                </a:rPr>
                <a:t>Train/test/split X and Y in to training and test data </a:t>
              </a:r>
              <a:r>
                <a:rPr sz="1200">
                  <a:latin typeface="Calibri"/>
                  <a:cs typeface="Calibri"/>
                </a:rPr>
                <a:t>sets.</a:t>
              </a:r>
              <a:endParaRPr/>
            </a:p>
          </p:txBody>
        </p:sp>
        <p:pic>
          <p:nvPicPr>
            <p:cNvPr id="45" name="shape 4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773" y="511302"/>
              <a:ext cx="3457575" cy="914400"/>
            </a:xfrm>
            <a:prstGeom prst="rect"/>
          </p:spPr>
        </p:pic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sp>
          <p:nvSpPr>
            <p:cNvPr id="4" name="shape 4"/>
            <p:cNvSpPr/>
            <p:nvPr/>
          </p:nvSpPr>
          <p:spPr>
            <a:xfrm>
              <a:off x="3924300" y="2068068"/>
              <a:ext cx="6448044" cy="1281684"/>
            </a:xfrm>
            <a:custGeom>
              <a:pathLst>
                <a:path w="6448043" h="1281684">
                  <a:moveTo>
                    <a:pt x="6448043" y="213614"/>
                  </a:moveTo>
                  <a:lnTo>
                    <a:pt x="6448043" y="1068070"/>
                  </a:lnTo>
                  <a:cubicBezTo>
                    <a:pt x="6448043" y="1186053"/>
                    <a:pt x="6352413" y="1281684"/>
                    <a:pt x="6234431" y="1281684"/>
                  </a:cubicBezTo>
                  <a:lnTo>
                    <a:pt x="0" y="1281684"/>
                  </a:lnTo>
                  <a:lnTo>
                    <a:pt x="0" y="0"/>
                  </a:lnTo>
                  <a:lnTo>
                    <a:pt x="6234431" y="0"/>
                  </a:lnTo>
                  <a:cubicBezTo>
                    <a:pt x="6352413" y="0"/>
                    <a:pt x="6448043" y="95630"/>
                    <a:pt x="6448043" y="213614"/>
                  </a:cubicBezTo>
                  <a:close/>
                </a:path>
              </a:pathLst>
            </a:custGeom>
            <a:solidFill>
              <a:srgbClr val="CFD5EA">
                <a:alpha val="90196"/>
              </a:srgbClr>
            </a:solidFill>
          </p:spPr>
        </p:sp>
        <p:sp>
          <p:nvSpPr>
            <p:cNvPr id="5" name="shape 5"/>
            <p:cNvSpPr/>
            <p:nvPr/>
          </p:nvSpPr>
          <p:spPr>
            <a:xfrm>
              <a:off x="3917950" y="2061718"/>
              <a:ext cx="6460744" cy="1294385"/>
            </a:xfrm>
            <a:custGeom>
              <a:pathLst>
                <a:path w="6460744" h="1294384">
                  <a:moveTo>
                    <a:pt x="6454393" y="219964"/>
                  </a:moveTo>
                  <a:lnTo>
                    <a:pt x="6454393" y="1074420"/>
                  </a:lnTo>
                  <a:cubicBezTo>
                    <a:pt x="6454393" y="1192403"/>
                    <a:pt x="6358763" y="1288034"/>
                    <a:pt x="6240780" y="1288034"/>
                  </a:cubicBezTo>
                  <a:lnTo>
                    <a:pt x="6349" y="1288034"/>
                  </a:lnTo>
                  <a:lnTo>
                    <a:pt x="6349" y="6350"/>
                  </a:lnTo>
                  <a:lnTo>
                    <a:pt x="6240780" y="6350"/>
                  </a:lnTo>
                  <a:cubicBezTo>
                    <a:pt x="6358763" y="6350"/>
                    <a:pt x="6454393" y="101980"/>
                    <a:pt x="6454393" y="219964"/>
                  </a:cubicBezTo>
                  <a:close/>
                </a:path>
              </a:pathLst>
            </a:custGeom>
            <a:ln w="12700" cap="flat">
              <a:solidFill>
                <a:srgbClr val="CFD5EA">
                  <a:alpha val="90196"/>
                </a:srgbClr>
              </a:solidFill>
              <a:prstDash val="solid"/>
              <a:miter lim="10"/>
            </a:ln>
          </p:spPr>
        </p:sp>
        <p:sp>
          <p:nvSpPr>
            <p:cNvPr id="6" name="shape 6"/>
            <p:cNvSpPr/>
            <p:nvPr/>
          </p:nvSpPr>
          <p:spPr>
            <a:xfrm>
              <a:off x="1306068" y="2299716"/>
              <a:ext cx="2618232" cy="818389"/>
            </a:xfrm>
            <a:custGeom>
              <a:pathLst>
                <a:path w="2618232" h="818388">
                  <a:moveTo>
                    <a:pt x="0" y="136398"/>
                  </a:moveTo>
                  <a:cubicBezTo>
                    <a:pt x="0" y="61087"/>
                    <a:pt x="61087" y="0"/>
                    <a:pt x="136398" y="0"/>
                  </a:cubicBezTo>
                  <a:lnTo>
                    <a:pt x="2481834" y="0"/>
                  </a:lnTo>
                  <a:cubicBezTo>
                    <a:pt x="2557145" y="0"/>
                    <a:pt x="2618232" y="61087"/>
                    <a:pt x="2618232" y="136398"/>
                  </a:cubicBezTo>
                  <a:lnTo>
                    <a:pt x="2618232" y="681990"/>
                  </a:lnTo>
                  <a:cubicBezTo>
                    <a:pt x="2618232" y="757301"/>
                    <a:pt x="2557145" y="818388"/>
                    <a:pt x="2481834" y="818388"/>
                  </a:cubicBezTo>
                  <a:lnTo>
                    <a:pt x="136398" y="818388"/>
                  </a:lnTo>
                  <a:cubicBezTo>
                    <a:pt x="61087" y="818388"/>
                    <a:pt x="0" y="757301"/>
                    <a:pt x="0" y="681990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7" name="shape 7"/>
            <p:cNvSpPr/>
            <p:nvPr/>
          </p:nvSpPr>
          <p:spPr>
            <a:xfrm>
              <a:off x="1299718" y="2293366"/>
              <a:ext cx="2630933" cy="831088"/>
            </a:xfrm>
            <a:custGeom>
              <a:pathLst>
                <a:path w="2630932" h="831087">
                  <a:moveTo>
                    <a:pt x="6349" y="142748"/>
                  </a:moveTo>
                  <a:cubicBezTo>
                    <a:pt x="6349" y="67437"/>
                    <a:pt x="67437" y="6349"/>
                    <a:pt x="142747" y="6349"/>
                  </a:cubicBezTo>
                  <a:lnTo>
                    <a:pt x="2488184" y="6349"/>
                  </a:lnTo>
                  <a:cubicBezTo>
                    <a:pt x="2563495" y="6349"/>
                    <a:pt x="2624582" y="67437"/>
                    <a:pt x="2624582" y="142748"/>
                  </a:cubicBezTo>
                  <a:lnTo>
                    <a:pt x="2624582" y="688339"/>
                  </a:lnTo>
                  <a:cubicBezTo>
                    <a:pt x="2624582" y="763651"/>
                    <a:pt x="2563495" y="824738"/>
                    <a:pt x="2488184" y="824738"/>
                  </a:cubicBezTo>
                  <a:lnTo>
                    <a:pt x="142747" y="824738"/>
                  </a:lnTo>
                  <a:cubicBezTo>
                    <a:pt x="67437" y="824738"/>
                    <a:pt x="6349" y="763651"/>
                    <a:pt x="6349" y="688339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10"/>
            </a:ln>
          </p:spPr>
        </p:sp>
        <p:sp>
          <p:nvSpPr>
            <p:cNvPr id="8" name="shape 8"/>
            <p:cNvSpPr/>
            <p:nvPr/>
          </p:nvSpPr>
          <p:spPr>
            <a:xfrm>
              <a:off x="3924300" y="3430524"/>
              <a:ext cx="6448044" cy="1281684"/>
            </a:xfrm>
            <a:custGeom>
              <a:pathLst>
                <a:path w="6448043" h="1281684">
                  <a:moveTo>
                    <a:pt x="6448043" y="213614"/>
                  </a:moveTo>
                  <a:lnTo>
                    <a:pt x="6448043" y="1068070"/>
                  </a:lnTo>
                  <a:cubicBezTo>
                    <a:pt x="6448043" y="1186053"/>
                    <a:pt x="6352413" y="1281684"/>
                    <a:pt x="6234431" y="1281684"/>
                  </a:cubicBezTo>
                  <a:lnTo>
                    <a:pt x="0" y="1281684"/>
                  </a:lnTo>
                  <a:lnTo>
                    <a:pt x="0" y="0"/>
                  </a:lnTo>
                  <a:lnTo>
                    <a:pt x="6234431" y="0"/>
                  </a:lnTo>
                  <a:cubicBezTo>
                    <a:pt x="6352413" y="0"/>
                    <a:pt x="6448043" y="95631"/>
                    <a:pt x="6448043" y="213614"/>
                  </a:cubicBezTo>
                  <a:close/>
                </a:path>
              </a:pathLst>
            </a:custGeom>
            <a:solidFill>
              <a:srgbClr val="CFD5EA">
                <a:alpha val="90196"/>
              </a:srgbClr>
            </a:solidFill>
          </p:spPr>
        </p:sp>
        <p:sp>
          <p:nvSpPr>
            <p:cNvPr id="9" name="shape 9"/>
            <p:cNvSpPr/>
            <p:nvPr/>
          </p:nvSpPr>
          <p:spPr>
            <a:xfrm>
              <a:off x="3917950" y="3424174"/>
              <a:ext cx="6460744" cy="1294385"/>
            </a:xfrm>
            <a:custGeom>
              <a:pathLst>
                <a:path w="6460744" h="1294384">
                  <a:moveTo>
                    <a:pt x="6454393" y="219964"/>
                  </a:moveTo>
                  <a:lnTo>
                    <a:pt x="6454393" y="1074420"/>
                  </a:lnTo>
                  <a:cubicBezTo>
                    <a:pt x="6454393" y="1192403"/>
                    <a:pt x="6358763" y="1288034"/>
                    <a:pt x="6240780" y="1288034"/>
                  </a:cubicBezTo>
                  <a:lnTo>
                    <a:pt x="6349" y="1288034"/>
                  </a:lnTo>
                  <a:lnTo>
                    <a:pt x="6349" y="6349"/>
                  </a:lnTo>
                  <a:lnTo>
                    <a:pt x="6240780" y="6349"/>
                  </a:lnTo>
                  <a:cubicBezTo>
                    <a:pt x="6358763" y="6349"/>
                    <a:pt x="6454393" y="101980"/>
                    <a:pt x="6454393" y="219964"/>
                  </a:cubicBezTo>
                  <a:close/>
                </a:path>
              </a:pathLst>
            </a:custGeom>
            <a:ln w="12700" cap="flat">
              <a:solidFill>
                <a:srgbClr val="CFD5EA">
                  <a:alpha val="90196"/>
                </a:srgbClr>
              </a:solidFill>
              <a:prstDash val="solid"/>
              <a:miter lim="10"/>
            </a:ln>
          </p:spPr>
        </p:sp>
        <p:sp>
          <p:nvSpPr>
            <p:cNvPr id="10" name="shape 10"/>
            <p:cNvSpPr/>
            <p:nvPr/>
          </p:nvSpPr>
          <p:spPr>
            <a:xfrm>
              <a:off x="1306068" y="3662172"/>
              <a:ext cx="2618232" cy="818389"/>
            </a:xfrm>
            <a:custGeom>
              <a:pathLst>
                <a:path w="2618232" h="818388">
                  <a:moveTo>
                    <a:pt x="0" y="136398"/>
                  </a:moveTo>
                  <a:cubicBezTo>
                    <a:pt x="0" y="61086"/>
                    <a:pt x="61087" y="0"/>
                    <a:pt x="136398" y="0"/>
                  </a:cubicBezTo>
                  <a:lnTo>
                    <a:pt x="2481834" y="0"/>
                  </a:lnTo>
                  <a:cubicBezTo>
                    <a:pt x="2557145" y="0"/>
                    <a:pt x="2618232" y="61086"/>
                    <a:pt x="2618232" y="136398"/>
                  </a:cubicBezTo>
                  <a:lnTo>
                    <a:pt x="2618232" y="681990"/>
                  </a:lnTo>
                  <a:cubicBezTo>
                    <a:pt x="2618232" y="757301"/>
                    <a:pt x="2557145" y="818388"/>
                    <a:pt x="2481834" y="818388"/>
                  </a:cubicBezTo>
                  <a:lnTo>
                    <a:pt x="136398" y="818388"/>
                  </a:lnTo>
                  <a:cubicBezTo>
                    <a:pt x="61087" y="818388"/>
                    <a:pt x="0" y="757301"/>
                    <a:pt x="0" y="681990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11" name="shape 11"/>
            <p:cNvSpPr/>
            <p:nvPr/>
          </p:nvSpPr>
          <p:spPr>
            <a:xfrm>
              <a:off x="1299718" y="3655822"/>
              <a:ext cx="2630933" cy="831088"/>
            </a:xfrm>
            <a:custGeom>
              <a:pathLst>
                <a:path w="2630932" h="831087">
                  <a:moveTo>
                    <a:pt x="6349" y="142747"/>
                  </a:moveTo>
                  <a:cubicBezTo>
                    <a:pt x="6349" y="67436"/>
                    <a:pt x="67437" y="6349"/>
                    <a:pt x="142747" y="6349"/>
                  </a:cubicBezTo>
                  <a:lnTo>
                    <a:pt x="2488184" y="6349"/>
                  </a:lnTo>
                  <a:cubicBezTo>
                    <a:pt x="2563495" y="6349"/>
                    <a:pt x="2624582" y="67436"/>
                    <a:pt x="2624582" y="142747"/>
                  </a:cubicBezTo>
                  <a:lnTo>
                    <a:pt x="2624582" y="688339"/>
                  </a:lnTo>
                  <a:cubicBezTo>
                    <a:pt x="2624582" y="763651"/>
                    <a:pt x="2563495" y="824738"/>
                    <a:pt x="2488184" y="824738"/>
                  </a:cubicBezTo>
                  <a:lnTo>
                    <a:pt x="142747" y="824738"/>
                  </a:lnTo>
                  <a:cubicBezTo>
                    <a:pt x="67437" y="824738"/>
                    <a:pt x="6349" y="763651"/>
                    <a:pt x="6349" y="688339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10"/>
            </a:ln>
          </p:spPr>
        </p:sp>
        <p:sp>
          <p:nvSpPr>
            <p:cNvPr id="12" name="shape 12"/>
            <p:cNvSpPr/>
            <p:nvPr/>
          </p:nvSpPr>
          <p:spPr>
            <a:xfrm>
              <a:off x="3924300" y="4792980"/>
              <a:ext cx="6448044" cy="1281685"/>
            </a:xfrm>
            <a:custGeom>
              <a:pathLst>
                <a:path w="6448043" h="1281684">
                  <a:moveTo>
                    <a:pt x="6448043" y="213614"/>
                  </a:moveTo>
                  <a:lnTo>
                    <a:pt x="6448043" y="1068070"/>
                  </a:lnTo>
                  <a:cubicBezTo>
                    <a:pt x="6448043" y="1186040"/>
                    <a:pt x="6352413" y="1281684"/>
                    <a:pt x="6234431" y="1281684"/>
                  </a:cubicBezTo>
                  <a:lnTo>
                    <a:pt x="0" y="1281684"/>
                  </a:lnTo>
                  <a:lnTo>
                    <a:pt x="0" y="0"/>
                  </a:lnTo>
                  <a:lnTo>
                    <a:pt x="6234431" y="0"/>
                  </a:lnTo>
                  <a:cubicBezTo>
                    <a:pt x="6352413" y="0"/>
                    <a:pt x="6448043" y="95631"/>
                    <a:pt x="6448043" y="213614"/>
                  </a:cubicBezTo>
                  <a:close/>
                </a:path>
              </a:pathLst>
            </a:custGeom>
            <a:solidFill>
              <a:srgbClr val="CFD5EA">
                <a:alpha val="90196"/>
              </a:srgbClr>
            </a:solidFill>
          </p:spPr>
        </p:sp>
        <p:sp>
          <p:nvSpPr>
            <p:cNvPr id="13" name="shape 13"/>
            <p:cNvSpPr/>
            <p:nvPr/>
          </p:nvSpPr>
          <p:spPr>
            <a:xfrm>
              <a:off x="3917950" y="4786630"/>
              <a:ext cx="6460744" cy="1294385"/>
            </a:xfrm>
            <a:custGeom>
              <a:pathLst>
                <a:path w="6460744" h="1294384">
                  <a:moveTo>
                    <a:pt x="6454393" y="219964"/>
                  </a:moveTo>
                  <a:lnTo>
                    <a:pt x="6454393" y="1074420"/>
                  </a:lnTo>
                  <a:cubicBezTo>
                    <a:pt x="6454393" y="1192390"/>
                    <a:pt x="6358763" y="1288034"/>
                    <a:pt x="6240780" y="1288034"/>
                  </a:cubicBezTo>
                  <a:lnTo>
                    <a:pt x="6349" y="1288034"/>
                  </a:lnTo>
                  <a:lnTo>
                    <a:pt x="6349" y="6349"/>
                  </a:lnTo>
                  <a:lnTo>
                    <a:pt x="6240780" y="6349"/>
                  </a:lnTo>
                  <a:cubicBezTo>
                    <a:pt x="6358763" y="6349"/>
                    <a:pt x="6454393" y="101980"/>
                    <a:pt x="6454393" y="219964"/>
                  </a:cubicBezTo>
                  <a:close/>
                </a:path>
              </a:pathLst>
            </a:custGeom>
            <a:ln w="12700" cap="flat">
              <a:solidFill>
                <a:srgbClr val="CFD5EA">
                  <a:alpha val="90196"/>
                </a:srgbClr>
              </a:solidFill>
              <a:prstDash val="solid"/>
              <a:miter lim="10"/>
            </a:ln>
          </p:spPr>
        </p:sp>
        <p:sp>
          <p:nvSpPr>
            <p:cNvPr id="14" name="shape 14"/>
            <p:cNvSpPr/>
            <p:nvPr/>
          </p:nvSpPr>
          <p:spPr>
            <a:xfrm>
              <a:off x="1306068" y="5024628"/>
              <a:ext cx="2618232" cy="818388"/>
            </a:xfrm>
            <a:custGeom>
              <a:pathLst>
                <a:path w="2618232" h="818387">
                  <a:moveTo>
                    <a:pt x="0" y="136397"/>
                  </a:moveTo>
                  <a:cubicBezTo>
                    <a:pt x="0" y="61086"/>
                    <a:pt x="61087" y="0"/>
                    <a:pt x="136398" y="0"/>
                  </a:cubicBezTo>
                  <a:lnTo>
                    <a:pt x="2481834" y="0"/>
                  </a:lnTo>
                  <a:cubicBezTo>
                    <a:pt x="2557145" y="0"/>
                    <a:pt x="2618232" y="61086"/>
                    <a:pt x="2618232" y="136397"/>
                  </a:cubicBezTo>
                  <a:lnTo>
                    <a:pt x="2618232" y="681989"/>
                  </a:lnTo>
                  <a:cubicBezTo>
                    <a:pt x="2618232" y="757313"/>
                    <a:pt x="2557145" y="818387"/>
                    <a:pt x="2481834" y="818387"/>
                  </a:cubicBezTo>
                  <a:lnTo>
                    <a:pt x="136398" y="818387"/>
                  </a:lnTo>
                  <a:cubicBezTo>
                    <a:pt x="61087" y="818387"/>
                    <a:pt x="0" y="757313"/>
                    <a:pt x="0" y="681989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15" name="shape 15"/>
            <p:cNvSpPr/>
            <p:nvPr/>
          </p:nvSpPr>
          <p:spPr>
            <a:xfrm>
              <a:off x="1299718" y="5018278"/>
              <a:ext cx="2630933" cy="831089"/>
            </a:xfrm>
            <a:custGeom>
              <a:pathLst>
                <a:path w="2630932" h="831088">
                  <a:moveTo>
                    <a:pt x="6349" y="142747"/>
                  </a:moveTo>
                  <a:cubicBezTo>
                    <a:pt x="6349" y="67436"/>
                    <a:pt x="67437" y="6349"/>
                    <a:pt x="142747" y="6349"/>
                  </a:cubicBezTo>
                  <a:lnTo>
                    <a:pt x="2488184" y="6349"/>
                  </a:lnTo>
                  <a:cubicBezTo>
                    <a:pt x="2563495" y="6349"/>
                    <a:pt x="2624582" y="67436"/>
                    <a:pt x="2624582" y="142747"/>
                  </a:cubicBezTo>
                  <a:lnTo>
                    <a:pt x="2624582" y="688339"/>
                  </a:lnTo>
                  <a:cubicBezTo>
                    <a:pt x="2624582" y="763663"/>
                    <a:pt x="2563495" y="824738"/>
                    <a:pt x="2488184" y="824738"/>
                  </a:cubicBezTo>
                  <a:lnTo>
                    <a:pt x="142747" y="824738"/>
                  </a:lnTo>
                  <a:cubicBezTo>
                    <a:pt x="67437" y="824738"/>
                    <a:pt x="6349" y="763663"/>
                    <a:pt x="6349" y="688339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10"/>
            </a:ln>
          </p:spPr>
        </p:sp>
        <p:pic>
          <p:nvPicPr>
            <p:cNvPr id="16" name="shape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7825" y="2105025"/>
              <a:ext cx="3343275" cy="1200150"/>
            </a:xfrm>
            <a:prstGeom prst="rect"/>
          </p:spPr>
        </p:pic>
        <p:pic>
          <p:nvPicPr>
            <p:cNvPr id="17" name="shape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29625" y="2152650"/>
              <a:ext cx="1619250" cy="1076325"/>
            </a:xfrm>
            <a:prstGeom prst="rect"/>
          </p:spPr>
        </p:pic>
        <p:pic>
          <p:nvPicPr>
            <p:cNvPr id="18" name="shape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86425" y="3438525"/>
              <a:ext cx="1371600" cy="1228725"/>
            </a:xfrm>
            <a:prstGeom prst="rect"/>
          </p:spPr>
        </p:pic>
        <p:pic>
          <p:nvPicPr>
            <p:cNvPr id="19" name="shape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0950" y="3486150"/>
              <a:ext cx="2343150" cy="1238250"/>
            </a:xfrm>
            <a:prstGeom prst="rect"/>
          </p:spPr>
        </p:pic>
        <p:pic>
          <p:nvPicPr>
            <p:cNvPr id="20" name="shape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05450" y="4810125"/>
              <a:ext cx="2095500" cy="1219200"/>
            </a:xfrm>
            <a:prstGeom prst="rect"/>
          </p:spPr>
        </p:pic>
        <p:sp>
          <p:nvSpPr>
            <p:cNvPr id="21" name="shape 21"/>
            <p:cNvSpPr txBox="1"/>
            <p:nvPr/>
          </p:nvSpPr>
          <p:spPr>
            <a:xfrm>
              <a:off x="852145" y="473805"/>
              <a:ext cx="1448338" cy="55135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3700" spc="-150">
                  <a:solidFill>
                    <a:srgbClr val="0B49CB"/>
                  </a:solidFill>
                  <a:latin typeface="Arial"/>
                  <a:cs typeface="Arial"/>
                </a:rPr>
                <a:t>Results</a:t>
              </a:r>
              <a:endParaRPr/>
            </a:p>
          </p:txBody>
        </p:sp>
        <p:sp>
          <p:nvSpPr>
            <p:cNvPr id="22" name="shape 22"/>
            <p:cNvSpPr txBox="1"/>
            <p:nvPr/>
          </p:nvSpPr>
          <p:spPr>
            <a:xfrm>
              <a:off x="852145" y="1327746"/>
              <a:ext cx="5778170" cy="335119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2200" spc="-35">
                  <a:solidFill>
                    <a:srgbClr val="363636"/>
                  </a:solidFill>
                  <a:latin typeface="Arial"/>
                  <a:cs typeface="Arial"/>
                </a:rPr>
                <a:t>Following sections and slides explain results for:</a:t>
              </a:r>
              <a:endParaRPr/>
            </a:p>
          </p:txBody>
        </p:sp>
        <p:sp>
          <p:nvSpPr>
            <p:cNvPr id="23" name="shape 23"/>
            <p:cNvSpPr txBox="1"/>
            <p:nvPr/>
          </p:nvSpPr>
          <p:spPr>
            <a:xfrm>
              <a:off x="1669034" y="2386694"/>
              <a:ext cx="1889951" cy="609413"/>
            </a:xfrm>
            <a:prstGeom prst="rect"/>
            <a:noFill/>
          </p:spPr>
          <p:txBody>
            <a:bodyPr vertOverflow="overflow" horzOverflow="overflow" numCol="1" wrap="square" compatLnSpc="0" lIns="0" tIns="25400" rIns="0" bIns="0">
              <a:spAutoFit/>
            </a:bodyPr>
            <a:p>
              <a:pPr marL="9525" marR="9525" algn="ctr">
                <a:lnSpc>
                  <a:spcPct val="93872"/>
                </a:lnSpc>
                <a:spcBef>
                  <a:spcPts val="200"/>
                </a:spcBef>
              </a:pPr>
              <a:r>
                <a:rPr sz="2100" spc="-40">
                  <a:solidFill>
                    <a:srgbClr val="FFFFFF"/>
                  </a:solidFill>
                  <a:latin typeface="Arial"/>
                  <a:cs typeface="Arial"/>
                </a:rPr>
                <a:t>Exploratory data </a:t>
              </a:r>
              <a:r>
                <a:rPr sz="2100">
                  <a:solidFill>
                    <a:srgbClr val="FFFFFF"/>
                  </a:solidFill>
                  <a:latin typeface="Arial"/>
                  <a:cs typeface="Arial"/>
                </a:rPr>
                <a:t>analysis results</a:t>
              </a:r>
              <a:endParaRPr/>
            </a:p>
          </p:txBody>
        </p:sp>
        <p:sp>
          <p:nvSpPr>
            <p:cNvPr id="24" name="shape 24"/>
            <p:cNvSpPr txBox="1"/>
            <p:nvPr/>
          </p:nvSpPr>
          <p:spPr>
            <a:xfrm>
              <a:off x="4162933" y="2264410"/>
              <a:ext cx="1025881" cy="247650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181737" indent="-172212">
                <a:lnSpc>
                  <a:spcPts val="1779"/>
                </a:lnSpc>
                <a:buSzPts val="1800"/>
                <a:buFont typeface="Calibri"/>
                <a:buChar char="•"/>
              </a:pPr>
              <a:r>
                <a:rPr sz="1800">
                  <a:latin typeface="Calibri"/>
                  <a:cs typeface="Calibri"/>
                </a:rPr>
                <a:t>Samples:</a:t>
              </a:r>
              <a:endParaRPr/>
            </a:p>
          </p:txBody>
        </p:sp>
        <p:sp>
          <p:nvSpPr>
            <p:cNvPr id="25" name="shape 25"/>
            <p:cNvSpPr txBox="1"/>
            <p:nvPr/>
          </p:nvSpPr>
          <p:spPr>
            <a:xfrm>
              <a:off x="1428242" y="3749785"/>
              <a:ext cx="2369211" cy="609338"/>
            </a:xfrm>
            <a:prstGeom prst="rect"/>
            <a:noFill/>
          </p:spPr>
          <p:txBody>
            <a:bodyPr vertOverflow="overflow" horzOverflow="overflow" numCol="1" wrap="square" compatLnSpc="0" lIns="0" tIns="12700" rIns="0" bIns="0">
              <a:spAutoFit/>
            </a:bodyPr>
            <a:p>
              <a:pPr marL="9525" marR="9525" algn="ctr">
                <a:lnSpc>
                  <a:spcPct val="96045"/>
                </a:lnSpc>
                <a:spcBef>
                  <a:spcPts val="100"/>
                </a:spcBef>
              </a:pPr>
              <a:r>
                <a:rPr sz="2100">
                  <a:solidFill>
                    <a:srgbClr val="FFFFFF"/>
                  </a:solidFill>
                  <a:latin typeface="Arial"/>
                  <a:cs typeface="Arial"/>
                </a:rPr>
                <a:t>Interactive analytics </a:t>
              </a:r>
              <a:r>
                <a:rPr sz="2100" spc="-50">
                  <a:solidFill>
                    <a:srgbClr val="FFFFFF"/>
                  </a:solidFill>
                  <a:latin typeface="Arial"/>
                  <a:cs typeface="Arial"/>
                </a:rPr>
                <a:t>demo in screenshots</a:t>
              </a:r>
              <a:endParaRPr/>
            </a:p>
          </p:txBody>
        </p:sp>
        <p:sp>
          <p:nvSpPr>
            <p:cNvPr id="26" name="shape 26"/>
            <p:cNvSpPr txBox="1"/>
            <p:nvPr/>
          </p:nvSpPr>
          <p:spPr>
            <a:xfrm>
              <a:off x="4162933" y="3591476"/>
              <a:ext cx="965190" cy="28349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181737" indent="-172212">
                <a:tabLst>
                  <a:tab pos="181737" algn="l"/>
                </a:tabLst>
              </a:pPr>
              <a:r>
                <a:rPr sz="1800">
                  <a:latin typeface="Arial"/>
                  <a:cs typeface="Arial"/>
                </a:rPr>
                <a:t>•	</a:t>
              </a:r>
              <a:r>
                <a:rPr sz="1800">
                  <a:latin typeface="Calibri"/>
                  <a:cs typeface="Calibri"/>
                </a:rPr>
                <a:t>Samples</a:t>
              </a:r>
              <a:endParaRPr/>
            </a:p>
          </p:txBody>
        </p:sp>
        <p:sp>
          <p:nvSpPr>
            <p:cNvPr id="27" name="shape 27"/>
            <p:cNvSpPr txBox="1"/>
            <p:nvPr/>
          </p:nvSpPr>
          <p:spPr>
            <a:xfrm>
              <a:off x="1562354" y="5112495"/>
              <a:ext cx="2101710" cy="609464"/>
            </a:xfrm>
            <a:prstGeom prst="rect"/>
            <a:noFill/>
          </p:spPr>
          <p:txBody>
            <a:bodyPr vertOverflow="overflow" horzOverflow="overflow" numCol="1" wrap="square" compatLnSpc="0" lIns="0" tIns="25400" rIns="0" bIns="0">
              <a:spAutoFit/>
            </a:bodyPr>
            <a:p>
              <a:pPr marL="9525" marR="9525" algn="ctr">
                <a:lnSpc>
                  <a:spcPct val="93897"/>
                </a:lnSpc>
                <a:spcBef>
                  <a:spcPts val="200"/>
                </a:spcBef>
              </a:pPr>
              <a:r>
                <a:rPr sz="2100" spc="-55">
                  <a:solidFill>
                    <a:srgbClr val="FFFFFF"/>
                  </a:solidFill>
                  <a:latin typeface="Arial"/>
                  <a:cs typeface="Arial"/>
                </a:rPr>
                <a:t>Predictive analysis </a:t>
              </a:r>
              <a:r>
                <a:rPr sz="2100">
                  <a:solidFill>
                    <a:srgbClr val="FFFFFF"/>
                  </a:solidFill>
                  <a:latin typeface="Arial"/>
                  <a:cs typeface="Arial"/>
                </a:rPr>
                <a:t>results</a:t>
              </a:r>
              <a:endParaRPr/>
            </a:p>
          </p:txBody>
        </p:sp>
        <p:sp>
          <p:nvSpPr>
            <p:cNvPr id="28" name="shape 28"/>
            <p:cNvSpPr txBox="1"/>
            <p:nvPr/>
          </p:nvSpPr>
          <p:spPr>
            <a:xfrm>
              <a:off x="4162933" y="4990211"/>
              <a:ext cx="964617" cy="247650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181737" indent="-172212">
                <a:lnSpc>
                  <a:spcPts val="1779"/>
                </a:lnSpc>
                <a:buSzPts val="1800"/>
                <a:buFont typeface="Calibri"/>
                <a:buChar char="•"/>
              </a:pPr>
              <a:r>
                <a:rPr sz="1800">
                  <a:latin typeface="Calibri"/>
                  <a:cs typeface="Calibri"/>
                </a:rPr>
                <a:t>Samples</a:t>
              </a:r>
              <a:endParaRPr/>
            </a:p>
          </p:txBody>
        </p:sp>
        <p:sp>
          <p:nvSpPr>
            <p:cNvPr id="29" name="shape 29"/>
            <p:cNvSpPr txBox="1"/>
            <p:nvPr/>
          </p:nvSpPr>
          <p:spPr>
            <a:xfrm>
              <a:off x="11112882" y="6107204"/>
              <a:ext cx="262891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 spc="-5">
                  <a:solidFill>
                    <a:srgbClr val="1C7DDB"/>
                  </a:solidFill>
                  <a:latin typeface="Arial"/>
                  <a:cs typeface="Arial"/>
                </a:rPr>
                <a:t>17</a:t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pic>
          <p:nvPicPr>
            <p:cNvPr id="4" name="shap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5025" y="1362075"/>
              <a:ext cx="6715125" cy="3000375"/>
            </a:xfrm>
            <a:prstGeom prst="rect"/>
          </p:spPr>
        </p:pic>
        <p:sp>
          <p:nvSpPr>
            <p:cNvPr id="5" name="shape 5"/>
            <p:cNvSpPr txBox="1"/>
            <p:nvPr/>
          </p:nvSpPr>
          <p:spPr>
            <a:xfrm>
              <a:off x="852145" y="473805"/>
              <a:ext cx="6020112" cy="55135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3700" spc="-80">
                  <a:solidFill>
                    <a:srgbClr val="0B49CB"/>
                  </a:solidFill>
                  <a:latin typeface="Arial"/>
                  <a:cs typeface="Arial"/>
                </a:rPr>
                <a:t>Flight Number vs. Launch Site</a:t>
              </a:r>
              <a:endParaRPr/>
            </a:p>
          </p:txBody>
        </p:sp>
        <p:sp>
          <p:nvSpPr>
            <p:cNvPr id="6" name="shape 6"/>
            <p:cNvSpPr txBox="1"/>
            <p:nvPr/>
          </p:nvSpPr>
          <p:spPr>
            <a:xfrm>
              <a:off x="11112882" y="6107204"/>
              <a:ext cx="262891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 spc="-5">
                  <a:solidFill>
                    <a:srgbClr val="1C7DDB"/>
                  </a:solidFill>
                  <a:latin typeface="Arial"/>
                  <a:cs typeface="Arial"/>
                </a:rPr>
                <a:t>19</a:t>
              </a:r>
              <a:endParaRPr/>
            </a:p>
          </p:txBody>
        </p:sp>
        <p:sp>
          <p:nvSpPr>
            <p:cNvPr id="7" name="shape 7"/>
            <p:cNvSpPr txBox="1"/>
            <p:nvPr/>
          </p:nvSpPr>
          <p:spPr>
            <a:xfrm>
              <a:off x="838200" y="4492752"/>
              <a:ext cx="9904730" cy="1572895"/>
            </a:xfrm>
            <a:prstGeom prst="rect"/>
            <a:noFill/>
            <a:ln w="12700">
              <a:solidFill>
                <a:srgbClr val="44546A"/>
              </a:solidFill>
            </a:ln>
          </p:spPr>
          <p:txBody>
            <a:bodyPr vertOverflow="overflow" horzOverflow="overflow" numCol="1" wrap="square" compatLnSpc="0" lIns="0" tIns="50800" rIns="0" bIns="0">
              <a:spAutoFit/>
            </a:bodyPr>
            <a:p>
              <a:pPr marL="314605" indent="-228905" algn="just">
                <a:spcBef>
                  <a:spcPts val="4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Success rates (Class=1) increases as the number of flights increase</a:t>
              </a:r>
              <a:endParaRPr/>
            </a:p>
            <a:p>
              <a:pPr marL="314605" marR="123190" indent="-228905" algn="just">
                <a:lnSpc>
                  <a:spcPct val="104679"/>
                </a:lnSpc>
                <a:spcBef>
                  <a:spcPts val="14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spc="-35">
                  <a:solidFill>
                    <a:srgbClr val="363636"/>
                  </a:solidFill>
                  <a:latin typeface="Arial"/>
                  <a:cs typeface="Arial"/>
                </a:rPr>
                <a:t>For launch site ‘KSC LC 39A’, it takes at least around 25 launches before a first 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successful launch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3" name="shape 3"/>
          <p:cNvSpPr txBox="1"/>
          <p:nvPr/>
        </p:nvSpPr>
        <p:spPr>
          <a:xfrm>
            <a:off x="11234801" y="6107204"/>
            <a:ext cx="141477" cy="248761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/>
            <a:r>
              <a:rPr sz="1600">
                <a:solidFill>
                  <a:srgbClr val="1C7DDB"/>
                </a:solidFill>
                <a:latin typeface="Arial"/>
                <a:cs typeface="Arial"/>
              </a:rPr>
              <a:t>2</a:t>
            </a:r>
            <a:endParaRPr/>
          </a:p>
        </p:txBody>
      </p:sp>
      <p:sp>
        <p:nvSpPr>
          <p:cNvPr id="4" name="shape 4"/>
          <p:cNvSpPr txBox="1"/>
          <p:nvPr/>
        </p:nvSpPr>
        <p:spPr>
          <a:xfrm>
            <a:off x="1040816" y="2159637"/>
            <a:ext cx="2533956" cy="2907283"/>
          </a:xfrm>
          <a:prstGeom prst="rect"/>
          <a:noFill/>
        </p:spPr>
        <p:txBody>
          <a:bodyPr vertOverflow="overflow" horzOverflow="overflow" numCol="1" wrap="square" compatLnSpc="0" lIns="0" tIns="12700" rIns="0" bIns="0">
            <a:spAutoFit/>
          </a:bodyPr>
          <a:p>
            <a:pPr marL="238074" indent="-228549">
              <a:spcBef>
                <a:spcPts val="100"/>
              </a:spcBef>
              <a:buClr>
                <a:srgbClr val="363636"/>
              </a:buClr>
              <a:buSzPts val="2200"/>
              <a:buFont typeface="Arial"/>
              <a:buChar char="•"/>
            </a:pPr>
            <a:r>
              <a:rPr sz="2200" spc="-90">
                <a:solidFill>
                  <a:srgbClr val="363636"/>
                </a:solidFill>
                <a:latin typeface="Arial"/>
                <a:cs typeface="Arial"/>
              </a:rPr>
              <a:t>Executive Summary</a:t>
            </a:r>
            <a:endParaRPr/>
          </a:p>
          <a:p>
            <a:pPr marL="238074" indent="-228549">
              <a:spcBef>
                <a:spcPts val="1500"/>
              </a:spcBef>
              <a:buClr>
                <a:srgbClr val="363636"/>
              </a:buClr>
              <a:buSzPts val="2200"/>
              <a:buFont typeface="Arial"/>
              <a:buChar char="•"/>
            </a:pPr>
            <a:r>
              <a:rPr sz="2200">
                <a:solidFill>
                  <a:srgbClr val="363636"/>
                </a:solidFill>
                <a:latin typeface="Arial"/>
                <a:cs typeface="Arial"/>
              </a:rPr>
              <a:t>Introduction</a:t>
            </a:r>
            <a:endParaRPr/>
          </a:p>
          <a:p>
            <a:pPr marL="238074" indent="-228549">
              <a:spcBef>
                <a:spcPts val="1500"/>
              </a:spcBef>
              <a:buClr>
                <a:srgbClr val="363636"/>
              </a:buClr>
              <a:buSzPts val="2200"/>
              <a:buFont typeface="Arial"/>
              <a:buChar char="•"/>
            </a:pPr>
            <a:r>
              <a:rPr sz="2200">
                <a:solidFill>
                  <a:srgbClr val="363636"/>
                </a:solidFill>
                <a:latin typeface="Arial"/>
                <a:cs typeface="Arial"/>
              </a:rPr>
              <a:t>Methodology</a:t>
            </a:r>
            <a:endParaRPr/>
          </a:p>
          <a:p>
            <a:pPr marL="238074" indent="-228549">
              <a:spcBef>
                <a:spcPts val="1500"/>
              </a:spcBef>
              <a:buClr>
                <a:srgbClr val="363636"/>
              </a:buClr>
              <a:buSzPts val="2200"/>
              <a:buFont typeface="Arial"/>
              <a:buChar char="•"/>
            </a:pPr>
            <a:r>
              <a:rPr sz="2200">
                <a:solidFill>
                  <a:srgbClr val="363636"/>
                </a:solidFill>
                <a:latin typeface="Arial"/>
                <a:cs typeface="Arial"/>
              </a:rPr>
              <a:t>Results</a:t>
            </a:r>
            <a:endParaRPr/>
          </a:p>
          <a:p>
            <a:pPr marL="238074" indent="-228549">
              <a:spcBef>
                <a:spcPts val="1500"/>
              </a:spcBef>
              <a:buClr>
                <a:srgbClr val="363636"/>
              </a:buClr>
              <a:buSzPts val="2200"/>
              <a:buFont typeface="Arial"/>
              <a:buChar char="•"/>
            </a:pPr>
            <a:r>
              <a:rPr sz="2200">
                <a:solidFill>
                  <a:srgbClr val="363636"/>
                </a:solidFill>
                <a:latin typeface="Arial"/>
                <a:cs typeface="Arial"/>
              </a:rPr>
              <a:t>Conclusion</a:t>
            </a:r>
            <a:endParaRPr/>
          </a:p>
          <a:p>
            <a:pPr marL="238074" indent="-228549">
              <a:spcBef>
                <a:spcPts val="1500"/>
              </a:spcBef>
              <a:buClr>
                <a:srgbClr val="363636"/>
              </a:buClr>
              <a:buSzPts val="2200"/>
              <a:buFont typeface="Arial"/>
              <a:buChar char="•"/>
            </a:pPr>
            <a:r>
              <a:rPr sz="2200">
                <a:solidFill>
                  <a:srgbClr val="363636"/>
                </a:solidFill>
                <a:latin typeface="Arial"/>
                <a:cs typeface="Arial"/>
              </a:rPr>
              <a:t>Appendix</a:t>
            </a:r>
            <a:endParaRPr/>
          </a:p>
        </p:txBody>
      </p:sp>
      <p:sp>
        <p:nvSpPr>
          <p:cNvPr id="5" name="shape 5"/>
          <p:cNvSpPr txBox="1"/>
          <p:nvPr/>
        </p:nvSpPr>
        <p:spPr>
          <a:xfrm>
            <a:off x="852145" y="473552"/>
            <a:ext cx="1457732" cy="551358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/>
            <a:r>
              <a:rPr sz="3700" spc="-50">
                <a:solidFill>
                  <a:srgbClr val="0B49CB"/>
                </a:solidFill>
                <a:latin typeface="Arial"/>
                <a:cs typeface="Arial"/>
              </a:rPr>
              <a:t>Outline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pic>
          <p:nvPicPr>
            <p:cNvPr id="4" name="shap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6450" y="1381125"/>
              <a:ext cx="6172200" cy="2809875"/>
            </a:xfrm>
            <a:prstGeom prst="rect"/>
          </p:spPr>
        </p:pic>
        <p:sp>
          <p:nvSpPr>
            <p:cNvPr id="5" name="shape 5"/>
            <p:cNvSpPr txBox="1"/>
            <p:nvPr/>
          </p:nvSpPr>
          <p:spPr>
            <a:xfrm>
              <a:off x="852145" y="473552"/>
              <a:ext cx="4727762" cy="55135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3700" spc="-115">
                  <a:solidFill>
                    <a:srgbClr val="0B49CB"/>
                  </a:solidFill>
                  <a:latin typeface="Arial"/>
                  <a:cs typeface="Arial"/>
                </a:rPr>
                <a:t>Payload vs. Launch Site</a:t>
              </a:r>
              <a:endParaRPr/>
            </a:p>
          </p:txBody>
        </p:sp>
        <p:sp>
          <p:nvSpPr>
            <p:cNvPr id="6" name="shape 6"/>
            <p:cNvSpPr txBox="1"/>
            <p:nvPr/>
          </p:nvSpPr>
          <p:spPr>
            <a:xfrm>
              <a:off x="11112882" y="6107204"/>
              <a:ext cx="262891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 spc="-5">
                  <a:solidFill>
                    <a:srgbClr val="1C7DDB"/>
                  </a:solidFill>
                  <a:latin typeface="Arial"/>
                  <a:cs typeface="Arial"/>
                </a:rPr>
                <a:t>20</a:t>
              </a:r>
              <a:endParaRPr/>
            </a:p>
          </p:txBody>
        </p:sp>
        <p:sp>
          <p:nvSpPr>
            <p:cNvPr id="7" name="shape 7"/>
            <p:cNvSpPr txBox="1"/>
            <p:nvPr/>
          </p:nvSpPr>
          <p:spPr>
            <a:xfrm>
              <a:off x="1042416" y="4253484"/>
              <a:ext cx="8495030" cy="1974215"/>
            </a:xfrm>
            <a:prstGeom prst="rect"/>
            <a:noFill/>
            <a:ln w="12700">
              <a:solidFill>
                <a:srgbClr val="44546A"/>
              </a:solidFill>
            </a:ln>
          </p:spPr>
          <p:txBody>
            <a:bodyPr vertOverflow="overflow" horzOverflow="overflow" numCol="1" wrap="square" compatLnSpc="0" lIns="0" tIns="38100" rIns="0" bIns="0">
              <a:spAutoFit/>
            </a:bodyPr>
            <a:p>
              <a:pPr marL="313690" marR="231775" indent="-228600" algn="just">
                <a:lnSpc>
                  <a:spcPct val="84615"/>
                </a:lnSpc>
                <a:spcBef>
                  <a:spcPts val="300"/>
                </a:spcBef>
                <a:buClr>
                  <a:srgbClr val="363636"/>
                </a:buClr>
                <a:buSzPts val="2000"/>
                <a:buFont typeface="Arial"/>
                <a:buChar char="•"/>
              </a:pPr>
              <a:r>
                <a:rPr sz="2000" spc="-40">
                  <a:solidFill>
                    <a:srgbClr val="363636"/>
                  </a:solidFill>
                  <a:latin typeface="Arial"/>
                  <a:cs typeface="Arial"/>
                </a:rPr>
                <a:t>For launch site ‘VAFB SLC 4E’, there are no rockets launched for payload </a:t>
              </a:r>
              <a:r>
                <a:rPr sz="2000">
                  <a:solidFill>
                    <a:srgbClr val="363636"/>
                  </a:solidFill>
                  <a:latin typeface="Arial"/>
                  <a:cs typeface="Arial"/>
                </a:rPr>
                <a:t>greater than 10,000 kg</a:t>
              </a:r>
              <a:endParaRPr/>
            </a:p>
            <a:p>
              <a:pPr marL="313690" marR="231775" indent="-228600" algn="just">
                <a:lnSpc>
                  <a:spcPct val="83193"/>
                </a:lnSpc>
                <a:spcBef>
                  <a:spcPts val="1400"/>
                </a:spcBef>
                <a:buClr>
                  <a:srgbClr val="363636"/>
                </a:buClr>
                <a:buSzPts val="2000"/>
                <a:buFont typeface="Arial"/>
                <a:buChar char="•"/>
              </a:pPr>
              <a:r>
                <a:rPr sz="2000" spc="-55">
                  <a:solidFill>
                    <a:srgbClr val="363636"/>
                  </a:solidFill>
                  <a:latin typeface="Arial"/>
                  <a:cs typeface="Arial"/>
                </a:rPr>
                <a:t>Percentage of successful launch (Class=1) increases for launch site ‘VAFB </a:t>
              </a:r>
              <a:r>
                <a:rPr sz="2000">
                  <a:solidFill>
                    <a:srgbClr val="363636"/>
                  </a:solidFill>
                  <a:latin typeface="Arial"/>
                  <a:cs typeface="Arial"/>
                </a:rPr>
                <a:t>SLC 4E’ as the payload mass increases</a:t>
              </a:r>
              <a:endParaRPr/>
            </a:p>
            <a:p>
              <a:pPr marL="313690" marR="353060" indent="-228600" algn="just">
                <a:lnSpc>
                  <a:spcPct val="83028"/>
                </a:lnSpc>
                <a:spcBef>
                  <a:spcPts val="1400"/>
                </a:spcBef>
                <a:buClr>
                  <a:srgbClr val="363636"/>
                </a:buClr>
                <a:buSzPts val="2000"/>
                <a:buFont typeface="Arial"/>
                <a:buChar char="•"/>
              </a:pPr>
              <a:r>
                <a:rPr sz="2000" spc="-30">
                  <a:solidFill>
                    <a:srgbClr val="363636"/>
                  </a:solidFill>
                  <a:latin typeface="Arial"/>
                  <a:cs typeface="Arial"/>
                </a:rPr>
                <a:t>There is no clear correlation or pattern between launch site and payload </a:t>
              </a:r>
              <a:r>
                <a:rPr sz="2000">
                  <a:solidFill>
                    <a:srgbClr val="363636"/>
                  </a:solidFill>
                  <a:latin typeface="Arial"/>
                  <a:cs typeface="Arial"/>
                </a:rPr>
                <a:t>mass</a:t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pic>
          <p:nvPicPr>
            <p:cNvPr id="4" name="shap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2725" y="1343025"/>
              <a:ext cx="4772025" cy="3067050"/>
            </a:xfrm>
            <a:prstGeom prst="rect"/>
          </p:spPr>
        </p:pic>
        <p:sp>
          <p:nvSpPr>
            <p:cNvPr id="5" name="shape 5"/>
            <p:cNvSpPr txBox="1"/>
            <p:nvPr/>
          </p:nvSpPr>
          <p:spPr>
            <a:xfrm>
              <a:off x="852145" y="473805"/>
              <a:ext cx="5534700" cy="55135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3700" spc="-130">
                  <a:solidFill>
                    <a:srgbClr val="0B49CB"/>
                  </a:solidFill>
                  <a:latin typeface="Arial"/>
                  <a:cs typeface="Arial"/>
                </a:rPr>
                <a:t>Success Rate vs. Orbit Type</a:t>
              </a:r>
              <a:endParaRPr/>
            </a:p>
          </p:txBody>
        </p:sp>
        <p:sp>
          <p:nvSpPr>
            <p:cNvPr id="6" name="shape 6"/>
            <p:cNvSpPr txBox="1"/>
            <p:nvPr/>
          </p:nvSpPr>
          <p:spPr>
            <a:xfrm>
              <a:off x="11112882" y="6107204"/>
              <a:ext cx="262891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 spc="-5">
                  <a:solidFill>
                    <a:srgbClr val="1C7DDB"/>
                  </a:solidFill>
                  <a:latin typeface="Arial"/>
                  <a:cs typeface="Arial"/>
                </a:rPr>
                <a:t>21</a:t>
              </a:r>
              <a:endParaRPr/>
            </a:p>
          </p:txBody>
        </p:sp>
        <p:sp>
          <p:nvSpPr>
            <p:cNvPr id="7" name="shape 7"/>
            <p:cNvSpPr txBox="1"/>
            <p:nvPr/>
          </p:nvSpPr>
          <p:spPr>
            <a:xfrm>
              <a:off x="1248156" y="4597908"/>
              <a:ext cx="8496300" cy="1386840"/>
            </a:xfrm>
            <a:prstGeom prst="rect"/>
            <a:noFill/>
            <a:ln w="12700">
              <a:solidFill>
                <a:srgbClr val="44546A"/>
              </a:solidFill>
            </a:ln>
          </p:spPr>
          <p:txBody>
            <a:bodyPr vertOverflow="overflow" horzOverflow="overflow" numCol="1" wrap="square" compatLnSpc="0" lIns="0" tIns="50800" rIns="0" bIns="0">
              <a:spAutoFit/>
            </a:bodyPr>
            <a:p>
              <a:pPr marL="314605" indent="-228905">
                <a:spcBef>
                  <a:spcPts val="4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spc="-15">
                  <a:solidFill>
                    <a:srgbClr val="363636"/>
                  </a:solidFill>
                  <a:latin typeface="Arial"/>
                  <a:cs typeface="Arial"/>
                </a:rPr>
                <a:t>Orbits ES-LI, GEO, HEO, and SSO have the highest success rates</a:t>
              </a:r>
              <a:endParaRPr/>
            </a:p>
            <a:p>
              <a:pPr marL="314605" indent="-228905">
                <a:spcBef>
                  <a:spcPts val="15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GTO orbit has the lowest success rate</a:t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pic>
          <p:nvPicPr>
            <p:cNvPr id="4" name="shap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2250" y="1428750"/>
              <a:ext cx="4943475" cy="3124200"/>
            </a:xfrm>
            <a:prstGeom prst="rect"/>
          </p:spPr>
        </p:pic>
        <p:sp>
          <p:nvSpPr>
            <p:cNvPr id="5" name="shape 5"/>
            <p:cNvSpPr txBox="1"/>
            <p:nvPr/>
          </p:nvSpPr>
          <p:spPr>
            <a:xfrm>
              <a:off x="852145" y="473805"/>
              <a:ext cx="5814640" cy="55135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3700" spc="-60">
                  <a:solidFill>
                    <a:srgbClr val="0B49CB"/>
                  </a:solidFill>
                  <a:latin typeface="Arial"/>
                  <a:cs typeface="Arial"/>
                </a:rPr>
                <a:t>Flight Number vs. Orbit Type</a:t>
              </a:r>
              <a:endParaRPr/>
            </a:p>
          </p:txBody>
        </p:sp>
        <p:sp>
          <p:nvSpPr>
            <p:cNvPr id="6" name="shape 6"/>
            <p:cNvSpPr txBox="1"/>
            <p:nvPr/>
          </p:nvSpPr>
          <p:spPr>
            <a:xfrm>
              <a:off x="11112882" y="6107204"/>
              <a:ext cx="262891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 spc="-5">
                  <a:solidFill>
                    <a:srgbClr val="1C7DDB"/>
                  </a:solidFill>
                  <a:latin typeface="Arial"/>
                  <a:cs typeface="Arial"/>
                </a:rPr>
                <a:t>22</a:t>
              </a:r>
              <a:endParaRPr/>
            </a:p>
          </p:txBody>
        </p:sp>
        <p:sp>
          <p:nvSpPr>
            <p:cNvPr id="7" name="shape 7"/>
            <p:cNvSpPr txBox="1"/>
            <p:nvPr/>
          </p:nvSpPr>
          <p:spPr>
            <a:xfrm>
              <a:off x="1159764" y="4651248"/>
              <a:ext cx="8495030" cy="1775460"/>
            </a:xfrm>
            <a:prstGeom prst="rect"/>
            <a:noFill/>
            <a:ln w="12700">
              <a:solidFill>
                <a:srgbClr val="44546A"/>
              </a:solidFill>
            </a:ln>
          </p:spPr>
          <p:txBody>
            <a:bodyPr vertOverflow="overflow" horzOverflow="overflow" numCol="1" wrap="square" compatLnSpc="0" lIns="0" tIns="38100" rIns="0" bIns="0">
              <a:spAutoFit/>
            </a:bodyPr>
            <a:p>
              <a:pPr marL="314325" marR="267970" indent="-228625" algn="just">
                <a:lnSpc>
                  <a:spcPct val="83664"/>
                </a:lnSpc>
                <a:spcBef>
                  <a:spcPts val="300"/>
                </a:spcBef>
                <a:buClr>
                  <a:srgbClr val="363636"/>
                </a:buClr>
                <a:buSzPts val="2000"/>
                <a:buFont typeface="Arial"/>
                <a:buChar char="•"/>
              </a:pPr>
              <a:r>
                <a:rPr sz="2000" spc="-25">
                  <a:solidFill>
                    <a:srgbClr val="363636"/>
                  </a:solidFill>
                  <a:latin typeface="Arial"/>
                  <a:cs typeface="Arial"/>
                </a:rPr>
                <a:t>For orbit VLEO, first successful landing (class=1) doesn’t occur until 60+ </a:t>
              </a:r>
              <a:r>
                <a:rPr sz="2000">
                  <a:solidFill>
                    <a:srgbClr val="363636"/>
                  </a:solidFill>
                  <a:latin typeface="Arial"/>
                  <a:cs typeface="Arial"/>
                </a:rPr>
                <a:t>number of flights</a:t>
              </a:r>
              <a:endParaRPr/>
            </a:p>
            <a:p>
              <a:pPr marL="314325" marR="315595" indent="-228625" algn="just">
                <a:lnSpc>
                  <a:spcPct val="83197"/>
                </a:lnSpc>
                <a:spcBef>
                  <a:spcPts val="1400"/>
                </a:spcBef>
                <a:buClr>
                  <a:srgbClr val="363636"/>
                </a:buClr>
                <a:buSzPts val="2000"/>
                <a:buFont typeface="Arial"/>
                <a:buChar char="•"/>
              </a:pPr>
              <a:r>
                <a:rPr sz="2000" spc="-75">
                  <a:solidFill>
                    <a:srgbClr val="363636"/>
                  </a:solidFill>
                  <a:latin typeface="Arial"/>
                  <a:cs typeface="Arial"/>
                </a:rPr>
                <a:t>For most orbits (LEO, ISS, PO, SSO, MEO, VLEO) successful landing rates </a:t>
              </a:r>
              <a:r>
                <a:rPr sz="2000">
                  <a:solidFill>
                    <a:srgbClr val="363636"/>
                  </a:solidFill>
                  <a:latin typeface="Arial"/>
                  <a:cs typeface="Arial"/>
                </a:rPr>
                <a:t>appear to increase with flight numbers</a:t>
              </a:r>
              <a:endParaRPr/>
            </a:p>
            <a:p>
              <a:pPr marL="314325" indent="-228625" algn="just">
                <a:spcBef>
                  <a:spcPts val="1000"/>
                </a:spcBef>
                <a:buClr>
                  <a:srgbClr val="363636"/>
                </a:buClr>
                <a:buSzPts val="2000"/>
                <a:buFont typeface="Arial"/>
                <a:buChar char="•"/>
              </a:pPr>
              <a:r>
                <a:rPr sz="2000">
                  <a:solidFill>
                    <a:srgbClr val="363636"/>
                  </a:solidFill>
                  <a:latin typeface="Arial"/>
                  <a:cs typeface="Arial"/>
                </a:rPr>
                <a:t>There is no relationship between flight number and orbit for GTO</a:t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pic>
          <p:nvPicPr>
            <p:cNvPr id="4" name="shap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3225" y="1447800"/>
              <a:ext cx="4829175" cy="3095625"/>
            </a:xfrm>
            <a:prstGeom prst="rect"/>
          </p:spPr>
        </p:pic>
        <p:sp>
          <p:nvSpPr>
            <p:cNvPr id="5" name="shape 5"/>
            <p:cNvSpPr txBox="1"/>
            <p:nvPr/>
          </p:nvSpPr>
          <p:spPr>
            <a:xfrm>
              <a:off x="852145" y="473805"/>
              <a:ext cx="4525603" cy="55135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3700" spc="-90">
                  <a:solidFill>
                    <a:srgbClr val="0B49CB"/>
                  </a:solidFill>
                  <a:latin typeface="Arial"/>
                  <a:cs typeface="Arial"/>
                </a:rPr>
                <a:t>Payload vs. Orbit Type</a:t>
              </a:r>
              <a:endParaRPr/>
            </a:p>
          </p:txBody>
        </p:sp>
        <p:sp>
          <p:nvSpPr>
            <p:cNvPr id="6" name="shape 6"/>
            <p:cNvSpPr txBox="1"/>
            <p:nvPr/>
          </p:nvSpPr>
          <p:spPr>
            <a:xfrm>
              <a:off x="11112882" y="6107204"/>
              <a:ext cx="262891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 spc="-5">
                  <a:solidFill>
                    <a:srgbClr val="1C7DDB"/>
                  </a:solidFill>
                  <a:latin typeface="Arial"/>
                  <a:cs typeface="Arial"/>
                </a:rPr>
                <a:t>23</a:t>
              </a:r>
              <a:endParaRPr/>
            </a:p>
          </p:txBody>
        </p:sp>
        <p:sp>
          <p:nvSpPr>
            <p:cNvPr id="7" name="shape 7"/>
            <p:cNvSpPr txBox="1"/>
            <p:nvPr/>
          </p:nvSpPr>
          <p:spPr>
            <a:xfrm>
              <a:off x="1159764" y="4651248"/>
              <a:ext cx="9016365" cy="1775460"/>
            </a:xfrm>
            <a:prstGeom prst="rect"/>
            <a:noFill/>
            <a:ln w="12700">
              <a:solidFill>
                <a:srgbClr val="44546A"/>
              </a:solidFill>
            </a:ln>
          </p:spPr>
          <p:txBody>
            <a:bodyPr vertOverflow="overflow" horzOverflow="overflow" numCol="1" wrap="square" compatLnSpc="0" lIns="0" tIns="25400" rIns="0" bIns="0">
              <a:spAutoFit/>
            </a:bodyPr>
            <a:p>
              <a:pPr marL="314605" marR="240665" indent="-228905" algn="just">
                <a:lnSpc>
                  <a:spcPct val="105990"/>
                </a:lnSpc>
                <a:spcBef>
                  <a:spcPts val="2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spc="-45">
                  <a:solidFill>
                    <a:srgbClr val="363636"/>
                  </a:solidFill>
                  <a:latin typeface="Arial"/>
                  <a:cs typeface="Arial"/>
                </a:rPr>
                <a:t>Successful landing rates (Class=1) appear to increase with pay load for 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orbits LEO, ISS, PO, and SSO</a:t>
              </a:r>
              <a:endParaRPr/>
            </a:p>
            <a:p>
              <a:pPr marL="314605" marR="240665" indent="-228905" algn="just">
                <a:lnSpc>
                  <a:spcPct val="104510"/>
                </a:lnSpc>
                <a:spcBef>
                  <a:spcPts val="14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spc="-25">
                  <a:solidFill>
                    <a:srgbClr val="363636"/>
                  </a:solidFill>
                  <a:latin typeface="Arial"/>
                  <a:cs typeface="Arial"/>
                </a:rPr>
                <a:t>For GEO orbit, there is not clear pattern between payload and orbit for 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successful or unsuccessful landing</a:t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pic>
          <p:nvPicPr>
            <p:cNvPr id="4" name="shap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2725" y="1314450"/>
              <a:ext cx="5419725" cy="3181350"/>
            </a:xfrm>
            <a:prstGeom prst="rect"/>
          </p:spPr>
        </p:pic>
        <p:sp>
          <p:nvSpPr>
            <p:cNvPr id="5" name="shape 5"/>
            <p:cNvSpPr txBox="1"/>
            <p:nvPr/>
          </p:nvSpPr>
          <p:spPr>
            <a:xfrm>
              <a:off x="852145" y="473552"/>
              <a:ext cx="5789746" cy="55135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3700" spc="-145">
                  <a:solidFill>
                    <a:srgbClr val="0B49CB"/>
                  </a:solidFill>
                  <a:latin typeface="Arial"/>
                  <a:cs typeface="Arial"/>
                </a:rPr>
                <a:t>Launch Success Yearly Trend</a:t>
              </a:r>
              <a:endParaRPr/>
            </a:p>
          </p:txBody>
        </p:sp>
        <p:sp>
          <p:nvSpPr>
            <p:cNvPr id="6" name="shape 6"/>
            <p:cNvSpPr txBox="1"/>
            <p:nvPr/>
          </p:nvSpPr>
          <p:spPr>
            <a:xfrm>
              <a:off x="11112882" y="6107204"/>
              <a:ext cx="262891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 spc="-5">
                  <a:solidFill>
                    <a:srgbClr val="1C7DDB"/>
                  </a:solidFill>
                  <a:latin typeface="Arial"/>
                  <a:cs typeface="Arial"/>
                </a:rPr>
                <a:t>24</a:t>
              </a:r>
              <a:endParaRPr/>
            </a:p>
          </p:txBody>
        </p:sp>
        <p:sp>
          <p:nvSpPr>
            <p:cNvPr id="7" name="shape 7"/>
            <p:cNvSpPr txBox="1"/>
            <p:nvPr/>
          </p:nvSpPr>
          <p:spPr>
            <a:xfrm>
              <a:off x="1159764" y="4651248"/>
              <a:ext cx="9213215" cy="1775460"/>
            </a:xfrm>
            <a:prstGeom prst="rect"/>
            <a:noFill/>
            <a:ln w="12700">
              <a:solidFill>
                <a:srgbClr val="44546A"/>
              </a:solidFill>
            </a:ln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314325" indent="-228625" algn="just">
                <a:lnSpc>
                  <a:spcPts val="2195"/>
                </a:lnSpc>
                <a:buClr>
                  <a:srgbClr val="363636"/>
                </a:buClr>
                <a:buSzPts val="2000"/>
                <a:buFont typeface="Arial"/>
                <a:buChar char="•"/>
              </a:pPr>
              <a:r>
                <a:rPr sz="2000">
                  <a:solidFill>
                    <a:srgbClr val="363636"/>
                  </a:solidFill>
                  <a:latin typeface="Arial"/>
                  <a:cs typeface="Arial"/>
                </a:rPr>
                <a:t>Success rate (Class=1) increased by about 80% between 2013 and 2020</a:t>
              </a:r>
              <a:endParaRPr/>
            </a:p>
            <a:p>
              <a:pPr marL="314325" marR="280035" indent="-228625" algn="just">
                <a:lnSpc>
                  <a:spcPct val="84422"/>
                </a:lnSpc>
                <a:spcBef>
                  <a:spcPts val="1400"/>
                </a:spcBef>
                <a:buClr>
                  <a:srgbClr val="363636"/>
                </a:buClr>
                <a:buSzPts val="2000"/>
                <a:buFont typeface="Arial"/>
                <a:buChar char="•"/>
              </a:pPr>
              <a:r>
                <a:rPr sz="2000" spc="-25">
                  <a:solidFill>
                    <a:srgbClr val="363636"/>
                  </a:solidFill>
                  <a:latin typeface="Arial"/>
                  <a:cs typeface="Arial"/>
                </a:rPr>
                <a:t>Success rates remained the same between 2010 and 2013 and between 2014 </a:t>
              </a:r>
              <a:r>
                <a:rPr sz="2000">
                  <a:solidFill>
                    <a:srgbClr val="363636"/>
                  </a:solidFill>
                  <a:latin typeface="Arial"/>
                  <a:cs typeface="Arial"/>
                </a:rPr>
                <a:t>and 2015</a:t>
              </a:r>
              <a:endParaRPr/>
            </a:p>
            <a:p>
              <a:pPr marL="314325" marR="760095" indent="-228625" algn="just">
                <a:lnSpc>
                  <a:spcPct val="82886"/>
                </a:lnSpc>
                <a:spcBef>
                  <a:spcPts val="1400"/>
                </a:spcBef>
                <a:buClr>
                  <a:srgbClr val="363636"/>
                </a:buClr>
                <a:buSzPts val="2000"/>
                <a:buFont typeface="Arial"/>
                <a:buChar char="•"/>
              </a:pPr>
              <a:r>
                <a:rPr sz="2000" spc="-25">
                  <a:solidFill>
                    <a:srgbClr val="363636"/>
                  </a:solidFill>
                  <a:latin typeface="Arial"/>
                  <a:cs typeface="Arial"/>
                </a:rPr>
                <a:t>Success rates decreased between 2017 and 2018 and between 2019 and </a:t>
              </a:r>
              <a:r>
                <a:rPr sz="2000">
                  <a:solidFill>
                    <a:srgbClr val="363636"/>
                  </a:solidFill>
                  <a:latin typeface="Arial"/>
                  <a:cs typeface="Arial"/>
                </a:rPr>
                <a:t>2020</a:t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pic>
          <p:nvPicPr>
            <p:cNvPr id="4" name="shap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9775" y="4133850"/>
              <a:ext cx="1724025" cy="2238375"/>
            </a:xfrm>
            <a:prstGeom prst="rect"/>
          </p:spPr>
        </p:pic>
        <p:pic>
          <p:nvPicPr>
            <p:cNvPr id="5" name="shape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8725" y="1762125"/>
              <a:ext cx="4391025" cy="409575"/>
            </a:xfrm>
            <a:prstGeom prst="rect"/>
          </p:spPr>
        </p:pic>
        <p:sp>
          <p:nvSpPr>
            <p:cNvPr id="6" name="shape 6"/>
            <p:cNvSpPr txBox="1"/>
            <p:nvPr/>
          </p:nvSpPr>
          <p:spPr>
            <a:xfrm>
              <a:off x="852145" y="473552"/>
              <a:ext cx="4479761" cy="55135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3700" spc="-110">
                  <a:solidFill>
                    <a:srgbClr val="0B49CB"/>
                  </a:solidFill>
                  <a:latin typeface="Arial"/>
                  <a:cs typeface="Arial"/>
                </a:rPr>
                <a:t>All Launch Site Names</a:t>
              </a:r>
              <a:endParaRPr/>
            </a:p>
          </p:txBody>
        </p:sp>
        <p:sp>
          <p:nvSpPr>
            <p:cNvPr id="7" name="shape 7"/>
            <p:cNvSpPr txBox="1"/>
            <p:nvPr/>
          </p:nvSpPr>
          <p:spPr>
            <a:xfrm>
              <a:off x="852145" y="1335132"/>
              <a:ext cx="7961553" cy="3090745"/>
            </a:xfrm>
            <a:prstGeom prst="rect"/>
            <a:noFill/>
          </p:spPr>
          <p:txBody>
            <a:bodyPr vertOverflow="overflow" horzOverflow="overflow" numCol="1" wrap="square" compatLnSpc="0" lIns="0" tIns="12700" rIns="0" bIns="0">
              <a:spAutoFit/>
            </a:bodyPr>
            <a:p>
              <a:pPr marL="238074" indent="-228549">
                <a:spcBef>
                  <a:spcPts val="1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Query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  <a:p>
              <a:pPr marL="238074" indent="-228549">
                <a:lnSpc>
                  <a:spcPts val="1200"/>
                </a:lnSpc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lnSpc>
                  <a:spcPts val="1200"/>
                </a:lnSpc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lnSpc>
                  <a:spcPts val="1200"/>
                </a:lnSpc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lnSpc>
                  <a:spcPts val="1200"/>
                </a:lnSpc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lnSpc>
                  <a:spcPts val="1200"/>
                </a:lnSpc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lnSpc>
                  <a:spcPts val="650"/>
                </a:lnSpc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65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Description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  <a:p>
              <a:pPr marL="695350" indent="-228600">
                <a:spcBef>
                  <a:spcPts val="100"/>
                </a:spcBef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1800" spc="-30">
                  <a:solidFill>
                    <a:srgbClr val="363636"/>
                  </a:solidFill>
                  <a:latin typeface="Arial"/>
                  <a:cs typeface="Arial"/>
                </a:rPr>
                <a:t>‘distinct’ returns only unique values from the queries column (Launch_Site)</a:t>
              </a:r>
              <a:endParaRPr/>
            </a:p>
            <a:p>
              <a:pPr marL="695350" indent="-228600">
                <a:spcBef>
                  <a:spcPts val="100"/>
                </a:spcBef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1800">
                  <a:solidFill>
                    <a:srgbClr val="363636"/>
                  </a:solidFill>
                  <a:latin typeface="Arial"/>
                  <a:cs typeface="Arial"/>
                </a:rPr>
                <a:t>There are 4 unique launch sites</a:t>
              </a:r>
              <a:endParaRPr/>
            </a:p>
            <a:p>
              <a:pPr marL="695350" indent="-228600">
                <a:lnSpc>
                  <a:spcPts val="1200"/>
                </a:lnSpc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 marL="695350" indent="-228600">
                <a:lnSpc>
                  <a:spcPts val="1200"/>
                </a:lnSpc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 marL="695350" indent="-228600">
                <a:lnSpc>
                  <a:spcPts val="1200"/>
                </a:lnSpc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 marL="695350" indent="-228600">
                <a:lnSpc>
                  <a:spcPts val="1200"/>
                </a:lnSpc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 marL="695350" indent="-228600">
                <a:lnSpc>
                  <a:spcPts val="750"/>
                </a:lnSpc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75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Result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</p:txBody>
        </p:sp>
        <p:sp>
          <p:nvSpPr>
            <p:cNvPr id="8" name="shape 8"/>
            <p:cNvSpPr txBox="1"/>
            <p:nvPr/>
          </p:nvSpPr>
          <p:spPr>
            <a:xfrm>
              <a:off x="11112882" y="6107204"/>
              <a:ext cx="262891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 spc="-5">
                  <a:solidFill>
                    <a:srgbClr val="1C7DDB"/>
                  </a:solidFill>
                  <a:latin typeface="Arial"/>
                  <a:cs typeface="Arial"/>
                </a:rPr>
                <a:t>25</a:t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pic>
          <p:nvPicPr>
            <p:cNvPr id="4" name="shap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2550" y="3886200"/>
              <a:ext cx="7600950" cy="2762250"/>
            </a:xfrm>
            <a:prstGeom prst="rect"/>
          </p:spPr>
        </p:pic>
        <p:sp>
          <p:nvSpPr>
            <p:cNvPr id="5" name="shape 5"/>
            <p:cNvSpPr txBox="1"/>
            <p:nvPr/>
          </p:nvSpPr>
          <p:spPr>
            <a:xfrm>
              <a:off x="852145" y="473552"/>
              <a:ext cx="7253321" cy="55135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3700" spc="-110">
                  <a:solidFill>
                    <a:srgbClr val="0B49CB"/>
                  </a:solidFill>
                  <a:latin typeface="Arial"/>
                  <a:cs typeface="Arial"/>
                </a:rPr>
                <a:t>Launch Site Names Begin with 'CCA'</a:t>
              </a:r>
              <a:endParaRPr/>
            </a:p>
          </p:txBody>
        </p:sp>
        <p:sp>
          <p:nvSpPr>
            <p:cNvPr id="6" name="shape 6"/>
            <p:cNvSpPr txBox="1"/>
            <p:nvPr/>
          </p:nvSpPr>
          <p:spPr>
            <a:xfrm>
              <a:off x="852145" y="1335132"/>
              <a:ext cx="9006714" cy="2439616"/>
            </a:xfrm>
            <a:prstGeom prst="rect"/>
            <a:noFill/>
          </p:spPr>
          <p:txBody>
            <a:bodyPr vertOverflow="overflow" horzOverflow="overflow" numCol="1" wrap="square" compatLnSpc="0" lIns="0" tIns="12700" rIns="0" bIns="0">
              <a:spAutoFit/>
            </a:bodyPr>
            <a:p>
              <a:pPr marL="238074" indent="-228549">
                <a:spcBef>
                  <a:spcPts val="1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Query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  <a:p>
              <a:pPr marL="238074" indent="-228549">
                <a:lnSpc>
                  <a:spcPts val="1200"/>
                </a:lnSpc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lnSpc>
                  <a:spcPts val="1200"/>
                </a:lnSpc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lnSpc>
                  <a:spcPts val="1000"/>
                </a:lnSpc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100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Description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  <a:p>
              <a:pPr marL="695350" marR="9525" indent="-228600" algn="just">
                <a:lnSpc>
                  <a:spcPct val="105582"/>
                </a:lnSpc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1800" spc="-40">
                  <a:solidFill>
                    <a:srgbClr val="363636"/>
                  </a:solidFill>
                  <a:latin typeface="Arial"/>
                  <a:cs typeface="Arial"/>
                </a:rPr>
                <a:t>Using keyword ‘Like’ and format ‘CCA%’, returns records where ‘Launch_Site’ column </a:t>
              </a:r>
              <a:r>
                <a:rPr sz="1800">
                  <a:solidFill>
                    <a:srgbClr val="363636"/>
                  </a:solidFill>
                  <a:latin typeface="Arial"/>
                  <a:cs typeface="Arial"/>
                </a:rPr>
                <a:t>starts with “CCA”.</a:t>
              </a:r>
              <a:endParaRPr/>
            </a:p>
            <a:p>
              <a:pPr marL="695350" indent="-228600" algn="just">
                <a:spcBef>
                  <a:spcPts val="100"/>
                </a:spcBef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1800">
                  <a:solidFill>
                    <a:srgbClr val="363636"/>
                  </a:solidFill>
                  <a:latin typeface="Arial"/>
                  <a:cs typeface="Arial"/>
                </a:rPr>
                <a:t>Limit 5, limits the number of returned records to 5</a:t>
              </a:r>
              <a:endParaRPr/>
            </a:p>
            <a:p>
              <a:pPr marL="238074" indent="-228549">
                <a:spcBef>
                  <a:spcPts val="15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Result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</p:txBody>
        </p:sp>
        <p:sp>
          <p:nvSpPr>
            <p:cNvPr id="7" name="shape 7"/>
            <p:cNvSpPr txBox="1"/>
            <p:nvPr/>
          </p:nvSpPr>
          <p:spPr>
            <a:xfrm>
              <a:off x="11112882" y="6107204"/>
              <a:ext cx="262891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 spc="-5">
                  <a:solidFill>
                    <a:srgbClr val="1C7DDB"/>
                  </a:solidFill>
                  <a:latin typeface="Arial"/>
                  <a:cs typeface="Arial"/>
                </a:rPr>
                <a:t>26</a:t>
              </a:r>
              <a:endParaRPr/>
            </a:p>
          </p:txBody>
        </p:sp>
      </p:grpSp>
      <p:pic>
        <p:nvPicPr>
          <p:cNvPr id="8" name="shap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2550" y="1724025"/>
            <a:ext cx="6229350" cy="342900"/>
          </a:xfrm>
          <a:prstGeom prst="rect"/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pic>
          <p:nvPicPr>
            <p:cNvPr id="4" name="shap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0175" y="1885950"/>
              <a:ext cx="7086600" cy="371475"/>
            </a:xfrm>
            <a:prstGeom prst="rect"/>
          </p:spPr>
        </p:pic>
        <p:pic>
          <p:nvPicPr>
            <p:cNvPr id="5" name="shape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0175" y="4581525"/>
              <a:ext cx="1028700" cy="495300"/>
            </a:xfrm>
            <a:prstGeom prst="rect"/>
          </p:spPr>
        </p:pic>
        <p:sp>
          <p:nvSpPr>
            <p:cNvPr id="6" name="shape 6"/>
            <p:cNvSpPr txBox="1"/>
            <p:nvPr/>
          </p:nvSpPr>
          <p:spPr>
            <a:xfrm>
              <a:off x="852145" y="473552"/>
              <a:ext cx="9217253" cy="120208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3700">
                  <a:solidFill>
                    <a:srgbClr val="0B49CB"/>
                  </a:solidFill>
                  <a:latin typeface="Arial"/>
                  <a:cs typeface="Arial"/>
                </a:rPr>
                <a:t>Total Payload Mass</a:t>
              </a:r>
              <a:endParaRPr/>
            </a:p>
            <a:p>
              <a:pPr>
                <a:lnSpc>
                  <a:spcPts val="1200"/>
                </a:lnSpc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>
                <a:lnSpc>
                  <a:spcPts val="1200"/>
                </a:lnSpc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spcBef>
                  <a:spcPts val="2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Query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</p:txBody>
        </p:sp>
        <p:sp>
          <p:nvSpPr>
            <p:cNvPr id="7" name="shape 7"/>
            <p:cNvSpPr txBox="1"/>
            <p:nvPr/>
          </p:nvSpPr>
          <p:spPr>
            <a:xfrm>
              <a:off x="852145" y="2508993"/>
              <a:ext cx="9217253" cy="890667"/>
            </a:xfrm>
            <a:prstGeom prst="rect"/>
            <a:noFill/>
          </p:spPr>
          <p:txBody>
            <a:bodyPr vertOverflow="overflow" horzOverflow="overflow" numCol="1" wrap="square" compatLnSpc="0" lIns="0" tIns="12700" rIns="0" bIns="0">
              <a:spAutoFit/>
            </a:bodyPr>
            <a:p>
              <a:pPr marL="238074" indent="-228549">
                <a:spcBef>
                  <a:spcPts val="1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Description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  <a:p>
              <a:pPr marL="695350" indent="-228600" algn="just">
                <a:spcBef>
                  <a:spcPts val="100"/>
                </a:spcBef>
                <a:tabLst>
                  <a:tab pos="695350" algn="l"/>
                </a:tabLst>
              </a:pPr>
              <a:r>
                <a:rPr sz="1800">
                  <a:solidFill>
                    <a:srgbClr val="363636"/>
                  </a:solidFill>
                  <a:latin typeface="Arial"/>
                  <a:cs typeface="Arial"/>
                </a:rPr>
                <a:t>•	</a:t>
              </a:r>
              <a:r>
                <a:rPr sz="1800" spc="-50">
                  <a:solidFill>
                    <a:srgbClr val="363636"/>
                  </a:solidFill>
                  <a:latin typeface="Arial"/>
                  <a:cs typeface="Arial"/>
                </a:rPr>
                <a:t>‘sum’ adds column ‘PAYLOAD_MASS_KG’ and returns total payload mass for customers</a:t>
              </a:r>
              <a:endParaRPr/>
            </a:p>
            <a:p>
              <a:pPr marL="466725" indent="228600" algn="just">
                <a:spcBef>
                  <a:spcPts val="100"/>
                </a:spcBef>
              </a:pPr>
              <a:r>
                <a:rPr sz="1800">
                  <a:solidFill>
                    <a:srgbClr val="363636"/>
                  </a:solidFill>
                  <a:latin typeface="Arial"/>
                  <a:cs typeface="Arial"/>
                </a:rPr>
                <a:t>named ‘NASA (CRS)’</a:t>
              </a:r>
              <a:endParaRPr/>
            </a:p>
          </p:txBody>
        </p:sp>
        <p:sp>
          <p:nvSpPr>
            <p:cNvPr id="8" name="shape 8"/>
            <p:cNvSpPr txBox="1"/>
            <p:nvPr/>
          </p:nvSpPr>
          <p:spPr>
            <a:xfrm>
              <a:off x="852145" y="4085719"/>
              <a:ext cx="9217253" cy="340158"/>
            </a:xfrm>
            <a:prstGeom prst="rect"/>
            <a:noFill/>
          </p:spPr>
          <p:txBody>
            <a:bodyPr vertOverflow="overflow" horzOverflow="overflow" numCol="1" wrap="square" compatLnSpc="0" lIns="0" tIns="12700" rIns="0" bIns="0">
              <a:spAutoFit/>
            </a:bodyPr>
            <a:p>
              <a:pPr marL="238074" indent="-228549">
                <a:spcBef>
                  <a:spcPts val="1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Result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</p:txBody>
        </p:sp>
        <p:sp>
          <p:nvSpPr>
            <p:cNvPr id="9" name="shape 9"/>
            <p:cNvSpPr txBox="1"/>
            <p:nvPr/>
          </p:nvSpPr>
          <p:spPr>
            <a:xfrm>
              <a:off x="11112882" y="6107204"/>
              <a:ext cx="262891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 spc="-5">
                  <a:solidFill>
                    <a:srgbClr val="1C7DDB"/>
                  </a:solidFill>
                  <a:latin typeface="Arial"/>
                  <a:cs typeface="Arial"/>
                </a:rPr>
                <a:t>27</a:t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pic>
          <p:nvPicPr>
            <p:cNvPr id="4" name="shap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400" y="1781175"/>
              <a:ext cx="7581900" cy="390525"/>
            </a:xfrm>
            <a:prstGeom prst="rect"/>
          </p:spPr>
        </p:pic>
        <p:pic>
          <p:nvPicPr>
            <p:cNvPr id="5" name="shape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5400" y="4667250"/>
              <a:ext cx="895350" cy="533400"/>
            </a:xfrm>
            <a:prstGeom prst="rect"/>
          </p:spPr>
        </p:pic>
        <p:sp>
          <p:nvSpPr>
            <p:cNvPr id="6" name="shape 6"/>
            <p:cNvSpPr txBox="1"/>
            <p:nvPr/>
          </p:nvSpPr>
          <p:spPr>
            <a:xfrm>
              <a:off x="852145" y="473552"/>
              <a:ext cx="9558782" cy="120208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3700">
                  <a:solidFill>
                    <a:srgbClr val="0B49CB"/>
                  </a:solidFill>
                  <a:latin typeface="Arial"/>
                  <a:cs typeface="Arial"/>
                </a:rPr>
                <a:t>Average Payload Mass by F9 v1.1</a:t>
              </a:r>
              <a:endParaRPr/>
            </a:p>
            <a:p>
              <a:pPr>
                <a:lnSpc>
                  <a:spcPts val="1200"/>
                </a:lnSpc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>
                <a:lnSpc>
                  <a:spcPts val="1200"/>
                </a:lnSpc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spcBef>
                  <a:spcPts val="2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Query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</p:txBody>
        </p:sp>
        <p:sp>
          <p:nvSpPr>
            <p:cNvPr id="7" name="shape 7"/>
            <p:cNvSpPr txBox="1"/>
            <p:nvPr/>
          </p:nvSpPr>
          <p:spPr>
            <a:xfrm>
              <a:off x="852145" y="2508993"/>
              <a:ext cx="9558782" cy="890667"/>
            </a:xfrm>
            <a:prstGeom prst="rect"/>
            <a:noFill/>
          </p:spPr>
          <p:txBody>
            <a:bodyPr vertOverflow="overflow" horzOverflow="overflow" numCol="1" wrap="square" compatLnSpc="0" lIns="0" tIns="12700" rIns="0" bIns="0">
              <a:spAutoFit/>
            </a:bodyPr>
            <a:p>
              <a:pPr marL="238074" indent="-228549">
                <a:spcBef>
                  <a:spcPts val="1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Description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  <a:p>
              <a:pPr marL="695350" indent="-228600" algn="just">
                <a:spcBef>
                  <a:spcPts val="100"/>
                </a:spcBef>
                <a:tabLst>
                  <a:tab pos="695350" algn="l"/>
                </a:tabLst>
              </a:pPr>
              <a:r>
                <a:rPr sz="1800">
                  <a:solidFill>
                    <a:srgbClr val="363636"/>
                  </a:solidFill>
                  <a:latin typeface="Arial"/>
                  <a:cs typeface="Arial"/>
                </a:rPr>
                <a:t>•	</a:t>
              </a:r>
              <a:r>
                <a:rPr sz="1800" spc="-50">
                  <a:solidFill>
                    <a:srgbClr val="363636"/>
                  </a:solidFill>
                  <a:latin typeface="Arial"/>
                  <a:cs typeface="Arial"/>
                </a:rPr>
                <a:t>‘avg’ keyword returns the average of payload mass in ‘PAYLOAD_MASS_KG’ column where</a:t>
              </a:r>
              <a:endParaRPr/>
            </a:p>
            <a:p>
              <a:pPr marL="466725" indent="228600" algn="just">
                <a:spcBef>
                  <a:spcPts val="100"/>
                </a:spcBef>
              </a:pPr>
              <a:r>
                <a:rPr sz="1800">
                  <a:solidFill>
                    <a:srgbClr val="363636"/>
                  </a:solidFill>
                  <a:latin typeface="Arial"/>
                  <a:cs typeface="Arial"/>
                </a:rPr>
                <a:t>booster version is ‘F9 v1.1’</a:t>
              </a:r>
              <a:endParaRPr/>
            </a:p>
          </p:txBody>
        </p:sp>
        <p:sp>
          <p:nvSpPr>
            <p:cNvPr id="8" name="shape 8"/>
            <p:cNvSpPr txBox="1"/>
            <p:nvPr/>
          </p:nvSpPr>
          <p:spPr>
            <a:xfrm>
              <a:off x="852145" y="4085719"/>
              <a:ext cx="9558782" cy="340158"/>
            </a:xfrm>
            <a:prstGeom prst="rect"/>
            <a:noFill/>
          </p:spPr>
          <p:txBody>
            <a:bodyPr vertOverflow="overflow" horzOverflow="overflow" numCol="1" wrap="square" compatLnSpc="0" lIns="0" tIns="12700" rIns="0" bIns="0">
              <a:spAutoFit/>
            </a:bodyPr>
            <a:p>
              <a:pPr marL="238074" indent="-228549">
                <a:spcBef>
                  <a:spcPts val="1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Result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</p:txBody>
        </p:sp>
        <p:sp>
          <p:nvSpPr>
            <p:cNvPr id="9" name="shape 9"/>
            <p:cNvSpPr txBox="1"/>
            <p:nvPr/>
          </p:nvSpPr>
          <p:spPr>
            <a:xfrm>
              <a:off x="11112882" y="6107204"/>
              <a:ext cx="262891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 spc="-5">
                  <a:solidFill>
                    <a:srgbClr val="1C7DDB"/>
                  </a:solidFill>
                  <a:latin typeface="Arial"/>
                  <a:cs typeface="Arial"/>
                </a:rPr>
                <a:t>28</a:t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pic>
          <p:nvPicPr>
            <p:cNvPr id="4" name="shap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500" y="1895475"/>
              <a:ext cx="8382000" cy="400050"/>
            </a:xfrm>
            <a:prstGeom prst="rect"/>
          </p:spPr>
        </p:pic>
        <p:pic>
          <p:nvPicPr>
            <p:cNvPr id="5" name="shape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3500" y="5153025"/>
              <a:ext cx="1219200" cy="838200"/>
            </a:xfrm>
            <a:prstGeom prst="rect"/>
          </p:spPr>
        </p:pic>
        <p:sp>
          <p:nvSpPr>
            <p:cNvPr id="6" name="shape 6"/>
            <p:cNvSpPr txBox="1"/>
            <p:nvPr/>
          </p:nvSpPr>
          <p:spPr>
            <a:xfrm>
              <a:off x="852145" y="473552"/>
              <a:ext cx="9543465" cy="120208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3700">
                  <a:solidFill>
                    <a:srgbClr val="0B49CB"/>
                  </a:solidFill>
                  <a:latin typeface="Arial"/>
                  <a:cs typeface="Arial"/>
                </a:rPr>
                <a:t>First Successful Ground Landing Date</a:t>
              </a:r>
              <a:endParaRPr/>
            </a:p>
            <a:p>
              <a:pPr>
                <a:lnSpc>
                  <a:spcPts val="1200"/>
                </a:lnSpc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>
                <a:lnSpc>
                  <a:spcPts val="1200"/>
                </a:lnSpc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spcBef>
                  <a:spcPts val="2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Query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</p:txBody>
        </p:sp>
        <p:sp>
          <p:nvSpPr>
            <p:cNvPr id="7" name="shape 7"/>
            <p:cNvSpPr txBox="1"/>
            <p:nvPr/>
          </p:nvSpPr>
          <p:spPr>
            <a:xfrm>
              <a:off x="852145" y="2508993"/>
              <a:ext cx="9543465" cy="1439307"/>
            </a:xfrm>
            <a:prstGeom prst="rect"/>
            <a:noFill/>
          </p:spPr>
          <p:txBody>
            <a:bodyPr vertOverflow="overflow" horzOverflow="overflow" numCol="1" wrap="square" compatLnSpc="0" lIns="0" tIns="12700" rIns="0" bIns="0">
              <a:spAutoFit/>
            </a:bodyPr>
            <a:p>
              <a:pPr marL="238074" indent="-228549">
                <a:spcBef>
                  <a:spcPts val="1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Description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  <a:p>
              <a:pPr marL="695350" indent="-228600" algn="just">
                <a:spcBef>
                  <a:spcPts val="100"/>
                </a:spcBef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1800" spc="-25">
                  <a:solidFill>
                    <a:srgbClr val="363636"/>
                  </a:solidFill>
                  <a:latin typeface="Arial"/>
                  <a:cs typeface="Arial"/>
                </a:rPr>
                <a:t>‘min(Date)’ selects the first or the oldest date from the ‘Date’ column where first successful</a:t>
              </a:r>
              <a:endParaRPr/>
            </a:p>
            <a:p>
              <a:pPr marL="466725" indent="228600" algn="just">
                <a:spcBef>
                  <a:spcPts val="100"/>
                </a:spcBef>
              </a:pPr>
              <a:r>
                <a:rPr sz="1800">
                  <a:solidFill>
                    <a:srgbClr val="363636"/>
                  </a:solidFill>
                  <a:latin typeface="Arial"/>
                  <a:cs typeface="Arial"/>
                </a:rPr>
                <a:t>landing on group pad was achieved</a:t>
              </a:r>
              <a:endParaRPr/>
            </a:p>
            <a:p>
              <a:pPr marL="695350" indent="-228600" algn="just">
                <a:spcBef>
                  <a:spcPts val="100"/>
                </a:spcBef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1800">
                  <a:solidFill>
                    <a:srgbClr val="363636"/>
                  </a:solidFill>
                  <a:latin typeface="Arial"/>
                  <a:cs typeface="Arial"/>
                </a:rPr>
                <a:t>Where clause defines the criteria to return date for scenarios where ‘Landing_Outcome’</a:t>
              </a:r>
              <a:endParaRPr/>
            </a:p>
            <a:p>
              <a:pPr marL="466725" indent="228600" algn="just"/>
              <a:r>
                <a:rPr sz="1800">
                  <a:solidFill>
                    <a:srgbClr val="363636"/>
                  </a:solidFill>
                  <a:latin typeface="Arial"/>
                  <a:cs typeface="Arial"/>
                </a:rPr>
                <a:t>value is equal to ‘Success (ground pad)’</a:t>
              </a:r>
              <a:endParaRPr/>
            </a:p>
          </p:txBody>
        </p:sp>
        <p:sp>
          <p:nvSpPr>
            <p:cNvPr id="8" name="shape 8"/>
            <p:cNvSpPr txBox="1"/>
            <p:nvPr/>
          </p:nvSpPr>
          <p:spPr>
            <a:xfrm>
              <a:off x="852145" y="4634360"/>
              <a:ext cx="9543465" cy="340158"/>
            </a:xfrm>
            <a:prstGeom prst="rect"/>
            <a:noFill/>
          </p:spPr>
          <p:txBody>
            <a:bodyPr vertOverflow="overflow" horzOverflow="overflow" numCol="1" wrap="square" compatLnSpc="0" lIns="0" tIns="12700" rIns="0" bIns="0">
              <a:spAutoFit/>
            </a:bodyPr>
            <a:p>
              <a:pPr marL="238074" indent="-228549">
                <a:spcBef>
                  <a:spcPts val="1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Result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</p:txBody>
        </p:sp>
        <p:sp>
          <p:nvSpPr>
            <p:cNvPr id="9" name="shape 9"/>
            <p:cNvSpPr txBox="1"/>
            <p:nvPr/>
          </p:nvSpPr>
          <p:spPr>
            <a:xfrm>
              <a:off x="11112882" y="6107204"/>
              <a:ext cx="262891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 spc="-5">
                  <a:solidFill>
                    <a:srgbClr val="1C7DDB"/>
                  </a:solidFill>
                  <a:latin typeface="Arial"/>
                  <a:cs typeface="Arial"/>
                </a:rPr>
                <a:t>29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3" name="shape 3"/>
          <p:cNvSpPr txBox="1"/>
          <p:nvPr/>
        </p:nvSpPr>
        <p:spPr>
          <a:xfrm>
            <a:off x="11234801" y="6107204"/>
            <a:ext cx="141477" cy="248761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/>
            <a:r>
              <a:rPr sz="1600">
                <a:solidFill>
                  <a:srgbClr val="1C7DDB"/>
                </a:solidFill>
                <a:latin typeface="Arial"/>
                <a:cs typeface="Arial"/>
              </a:rPr>
              <a:t>3</a:t>
            </a:r>
            <a:endParaRPr/>
          </a:p>
        </p:txBody>
      </p:sp>
      <p:sp>
        <p:nvSpPr>
          <p:cNvPr id="4" name="shape 4"/>
          <p:cNvSpPr txBox="1"/>
          <p:nvPr/>
        </p:nvSpPr>
        <p:spPr>
          <a:xfrm>
            <a:off x="852145" y="473805"/>
            <a:ext cx="9948523" cy="5619799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/>
            <a:r>
              <a:rPr sz="3700">
                <a:solidFill>
                  <a:srgbClr val="0B49CB"/>
                </a:solidFill>
                <a:latin typeface="Arial"/>
                <a:cs typeface="Arial"/>
              </a:rPr>
              <a:t>Executive Summary</a:t>
            </a:r>
            <a:endParaRPr/>
          </a:p>
          <a:p>
            <a:pPr>
              <a:lnSpc>
                <a:spcPts val="1200"/>
              </a:lnSpc>
            </a:pPr>
            <a:r>
              <a:rPr sz="1200">
                <a:latin typeface="Arial"/>
                <a:cs typeface="Arial"/>
              </a:rPr>
              <a:t/>
            </a:r>
            <a:endParaRPr sz="1200"/>
          </a:p>
          <a:p>
            <a:pPr>
              <a:lnSpc>
                <a:spcPts val="1200"/>
              </a:lnSpc>
            </a:pPr>
            <a:r>
              <a:rPr sz="1200">
                <a:latin typeface="Arial"/>
                <a:cs typeface="Arial"/>
              </a:rPr>
              <a:t/>
            </a:r>
            <a:endParaRPr sz="1200"/>
          </a:p>
          <a:p>
            <a:pPr marL="9525" marR="175260">
              <a:lnSpc>
                <a:spcPct val="83154"/>
              </a:lnSpc>
              <a:spcBef>
                <a:spcPts val="200"/>
              </a:spcBef>
            </a:pPr>
            <a:r>
              <a:rPr sz="2000">
                <a:solidFill>
                  <a:srgbClr val="363636"/>
                </a:solidFill>
                <a:latin typeface="Arial"/>
                <a:cs typeface="Arial"/>
              </a:rPr>
              <a:t>The goal of this research is to analyze SpaceX Falcon 9 data collected through various </a:t>
            </a:r>
            <a:r>
              <a:rPr sz="2000" spc="-35">
                <a:solidFill>
                  <a:srgbClr val="363636"/>
                </a:solidFill>
                <a:latin typeface="Arial"/>
                <a:cs typeface="Arial"/>
              </a:rPr>
              <a:t>sources and employ Machine Learning models to predict the success of first stage landing </a:t>
            </a:r>
            <a:r>
              <a:rPr sz="2000">
                <a:solidFill>
                  <a:srgbClr val="363636"/>
                </a:solidFill>
                <a:latin typeface="Arial"/>
                <a:cs typeface="Arial"/>
              </a:rPr>
              <a:t>that provides other space agencies the ability to decide if they bid against SpaceX.</a:t>
            </a:r>
            <a:endParaRPr/>
          </a:p>
          <a:p>
            <a:pPr marL="238125" indent="-228600">
              <a:spcBef>
                <a:spcPts val="1000"/>
              </a:spcBef>
              <a:buClr>
                <a:srgbClr val="363636"/>
              </a:buClr>
              <a:buSzPts val="2000"/>
              <a:buFont typeface="Arial"/>
              <a:buChar char="•"/>
            </a:pPr>
            <a:r>
              <a:rPr sz="2000">
                <a:solidFill>
                  <a:srgbClr val="363636"/>
                </a:solidFill>
                <a:latin typeface="Arial"/>
                <a:cs typeface="Arial"/>
              </a:rPr>
              <a:t>Summary of methodologies</a:t>
            </a:r>
            <a:endParaRPr/>
          </a:p>
          <a:p>
            <a:pPr marL="695350" marR="9525" indent="-228600" algn="just">
              <a:lnSpc>
                <a:spcPct val="83426"/>
              </a:lnSpc>
              <a:spcBef>
                <a:spcPts val="1400"/>
              </a:spcBef>
              <a:buClr>
                <a:srgbClr val="363636"/>
              </a:buClr>
              <a:buSzPts val="1700"/>
              <a:buFont typeface="Arial"/>
              <a:buChar char="•"/>
            </a:pPr>
            <a:r>
              <a:rPr sz="1700" spc="-30">
                <a:solidFill>
                  <a:srgbClr val="363636"/>
                </a:solidFill>
                <a:latin typeface="Arial"/>
                <a:cs typeface="Arial"/>
              </a:rPr>
              <a:t>Following concepts and methods were used to collect and analyze data, build and evaluate machine </a:t>
            </a:r>
            <a:r>
              <a:rPr sz="1700">
                <a:solidFill>
                  <a:srgbClr val="363636"/>
                </a:solidFill>
                <a:latin typeface="Arial"/>
                <a:cs typeface="Arial"/>
              </a:rPr>
              <a:t>learning models, and make predictions:</a:t>
            </a:r>
            <a:endParaRPr/>
          </a:p>
          <a:p>
            <a:pPr marL="1152550" indent="-228600">
              <a:spcBef>
                <a:spcPts val="300"/>
              </a:spcBef>
              <a:buClr>
                <a:srgbClr val="363636"/>
              </a:buClr>
              <a:buSzPts val="1400"/>
              <a:buFont typeface="Arial"/>
              <a:buChar char="•"/>
            </a:pPr>
            <a:r>
              <a:rPr sz="1400">
                <a:solidFill>
                  <a:srgbClr val="363636"/>
                </a:solidFill>
                <a:latin typeface="Arial"/>
                <a:cs typeface="Arial"/>
              </a:rPr>
              <a:t>Collect data through API and Web scraping</a:t>
            </a:r>
            <a:endParaRPr/>
          </a:p>
          <a:p>
            <a:pPr marL="1152550" indent="-228600">
              <a:spcBef>
                <a:spcPts val="400"/>
              </a:spcBef>
              <a:buClr>
                <a:srgbClr val="363636"/>
              </a:buClr>
              <a:buSzPts val="1400"/>
              <a:buFont typeface="Arial"/>
              <a:buChar char="•"/>
            </a:pPr>
            <a:r>
              <a:rPr sz="1400">
                <a:solidFill>
                  <a:srgbClr val="363636"/>
                </a:solidFill>
                <a:latin typeface="Arial"/>
                <a:cs typeface="Arial"/>
              </a:rPr>
              <a:t>Transform data through data wrangling</a:t>
            </a:r>
            <a:endParaRPr/>
          </a:p>
          <a:p>
            <a:pPr marL="1152550" indent="-228600">
              <a:spcBef>
                <a:spcPts val="300"/>
              </a:spcBef>
              <a:buClr>
                <a:srgbClr val="363636"/>
              </a:buClr>
              <a:buSzPts val="1400"/>
              <a:buFont typeface="Arial"/>
              <a:buChar char="•"/>
            </a:pPr>
            <a:r>
              <a:rPr sz="1400">
                <a:solidFill>
                  <a:srgbClr val="363636"/>
                </a:solidFill>
                <a:latin typeface="Arial"/>
                <a:cs typeface="Arial"/>
              </a:rPr>
              <a:t>Conduct exploratory data analysis with SQL and data visuals</a:t>
            </a:r>
            <a:endParaRPr/>
          </a:p>
          <a:p>
            <a:pPr marL="1152550" indent="-228600">
              <a:spcBef>
                <a:spcPts val="300"/>
              </a:spcBef>
              <a:buClr>
                <a:srgbClr val="363636"/>
              </a:buClr>
              <a:buSzPts val="1400"/>
              <a:buFont typeface="Arial"/>
              <a:buChar char="•"/>
            </a:pPr>
            <a:r>
              <a:rPr sz="1400">
                <a:solidFill>
                  <a:srgbClr val="363636"/>
                </a:solidFill>
                <a:latin typeface="Arial"/>
                <a:cs typeface="Arial"/>
              </a:rPr>
              <a:t>Build an interactive map with folium to analyze launch site proximity</a:t>
            </a:r>
            <a:endParaRPr/>
          </a:p>
          <a:p>
            <a:pPr marL="1152550" indent="-228600">
              <a:spcBef>
                <a:spcPts val="400"/>
              </a:spcBef>
              <a:buClr>
                <a:srgbClr val="363636"/>
              </a:buClr>
              <a:buSzPts val="1400"/>
              <a:buFont typeface="Arial"/>
              <a:buChar char="•"/>
            </a:pPr>
            <a:r>
              <a:rPr sz="1400">
                <a:solidFill>
                  <a:srgbClr val="363636"/>
                </a:solidFill>
                <a:latin typeface="Arial"/>
                <a:cs typeface="Arial"/>
              </a:rPr>
              <a:t>Build a dashboard to analyze launch records interactively with Plotly Dash</a:t>
            </a:r>
            <a:endParaRPr/>
          </a:p>
          <a:p>
            <a:pPr marL="1152550" indent="-228600">
              <a:spcBef>
                <a:spcPts val="300"/>
              </a:spcBef>
              <a:buClr>
                <a:srgbClr val="363636"/>
              </a:buClr>
              <a:buSzPts val="1400"/>
              <a:buFont typeface="Arial"/>
              <a:buChar char="•"/>
            </a:pPr>
            <a:r>
              <a:rPr sz="1400">
                <a:solidFill>
                  <a:srgbClr val="363636"/>
                </a:solidFill>
                <a:latin typeface="Arial"/>
                <a:cs typeface="Arial"/>
              </a:rPr>
              <a:t>Finally, build a predictive model to predict if the first stage of Falcon 9 will land successfully</a:t>
            </a:r>
            <a:endParaRPr/>
          </a:p>
          <a:p>
            <a:pPr marL="238125" indent="-228600">
              <a:spcBef>
                <a:spcPts val="1000"/>
              </a:spcBef>
              <a:buClr>
                <a:srgbClr val="363636"/>
              </a:buClr>
              <a:buSzPts val="2000"/>
              <a:buFont typeface="Arial"/>
              <a:buChar char="•"/>
            </a:pPr>
            <a:r>
              <a:rPr sz="2000">
                <a:solidFill>
                  <a:srgbClr val="363636"/>
                </a:solidFill>
                <a:latin typeface="Arial"/>
                <a:cs typeface="Arial"/>
              </a:rPr>
              <a:t>Summary of all results</a:t>
            </a:r>
            <a:endParaRPr/>
          </a:p>
          <a:p>
            <a:pPr marL="695350" indent="-228600">
              <a:spcBef>
                <a:spcPts val="1100"/>
              </a:spcBef>
              <a:buClr>
                <a:srgbClr val="363636"/>
              </a:buClr>
              <a:buSzPts val="1700"/>
              <a:buFont typeface="Arial"/>
              <a:buChar char="•"/>
            </a:pPr>
            <a:r>
              <a:rPr sz="1700">
                <a:solidFill>
                  <a:srgbClr val="363636"/>
                </a:solidFill>
                <a:latin typeface="Arial"/>
                <a:cs typeface="Arial"/>
              </a:rPr>
              <a:t>This report will share results in various formats such as:</a:t>
            </a:r>
            <a:endParaRPr/>
          </a:p>
          <a:p>
            <a:pPr marL="1152550" indent="-228600">
              <a:spcBef>
                <a:spcPts val="400"/>
              </a:spcBef>
              <a:buClr>
                <a:srgbClr val="363636"/>
              </a:buClr>
              <a:buSzPts val="1300"/>
              <a:buFont typeface="Arial"/>
              <a:buChar char="•"/>
            </a:pPr>
            <a:r>
              <a:rPr sz="1300">
                <a:solidFill>
                  <a:srgbClr val="363636"/>
                </a:solidFill>
                <a:latin typeface="Arial"/>
                <a:cs typeface="Arial"/>
              </a:rPr>
              <a:t>Data analysis results</a:t>
            </a:r>
            <a:endParaRPr/>
          </a:p>
          <a:p>
            <a:pPr marL="1152550" indent="-228600">
              <a:spcBef>
                <a:spcPts val="300"/>
              </a:spcBef>
              <a:buClr>
                <a:srgbClr val="363636"/>
              </a:buClr>
              <a:buSzPts val="1300"/>
              <a:buFont typeface="Arial"/>
              <a:buChar char="•"/>
            </a:pPr>
            <a:r>
              <a:rPr sz="1300">
                <a:solidFill>
                  <a:srgbClr val="363636"/>
                </a:solidFill>
                <a:latin typeface="Arial"/>
                <a:cs typeface="Arial"/>
              </a:rPr>
              <a:t>Data visuals, interactive dashboards</a:t>
            </a:r>
            <a:endParaRPr/>
          </a:p>
          <a:p>
            <a:pPr marL="1152550" indent="-228600">
              <a:spcBef>
                <a:spcPts val="400"/>
              </a:spcBef>
              <a:buClr>
                <a:srgbClr val="363636"/>
              </a:buClr>
              <a:buSzPts val="1300"/>
              <a:buFont typeface="Arial"/>
              <a:buChar char="•"/>
            </a:pPr>
            <a:r>
              <a:rPr sz="1300">
                <a:solidFill>
                  <a:srgbClr val="363636"/>
                </a:solidFill>
                <a:latin typeface="Arial"/>
                <a:cs typeface="Arial"/>
              </a:rPr>
              <a:t>Predictive model analysis results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pic>
          <p:nvPicPr>
            <p:cNvPr id="4" name="shap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450" y="1800225"/>
              <a:ext cx="8334375" cy="428625"/>
            </a:xfrm>
            <a:prstGeom prst="rect"/>
          </p:spPr>
        </p:pic>
        <p:pic>
          <p:nvPicPr>
            <p:cNvPr id="5" name="shape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500" y="4752975"/>
              <a:ext cx="1295400" cy="1619250"/>
            </a:xfrm>
            <a:prstGeom prst="rect"/>
          </p:spPr>
        </p:pic>
        <p:sp>
          <p:nvSpPr>
            <p:cNvPr id="6" name="shape 6"/>
            <p:cNvSpPr txBox="1"/>
            <p:nvPr/>
          </p:nvSpPr>
          <p:spPr>
            <a:xfrm>
              <a:off x="852145" y="580966"/>
              <a:ext cx="9596965" cy="1094674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2500" spc="-30">
                  <a:solidFill>
                    <a:srgbClr val="0B49CB"/>
                  </a:solidFill>
                  <a:latin typeface="Arial"/>
                  <a:cs typeface="Arial"/>
                </a:rPr>
                <a:t>Successful Drone Ship Landing with Payload between 4000 and 6000</a:t>
              </a:r>
              <a:endParaRPr/>
            </a:p>
            <a:p>
              <a:pPr>
                <a:lnSpc>
                  <a:spcPts val="1200"/>
                </a:lnSpc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>
                <a:lnSpc>
                  <a:spcPts val="1200"/>
                </a:lnSpc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>
                <a:lnSpc>
                  <a:spcPts val="700"/>
                </a:lnSpc>
              </a:pPr>
              <a:r>
                <a:rPr sz="70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Query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</p:txBody>
        </p:sp>
        <p:sp>
          <p:nvSpPr>
            <p:cNvPr id="7" name="shape 7"/>
            <p:cNvSpPr txBox="1"/>
            <p:nvPr/>
          </p:nvSpPr>
          <p:spPr>
            <a:xfrm>
              <a:off x="852145" y="2508993"/>
              <a:ext cx="9596965" cy="1439307"/>
            </a:xfrm>
            <a:prstGeom prst="rect"/>
            <a:noFill/>
          </p:spPr>
          <p:txBody>
            <a:bodyPr vertOverflow="overflow" horzOverflow="overflow" numCol="1" wrap="square" compatLnSpc="0" lIns="0" tIns="12700" rIns="0" bIns="0">
              <a:spAutoFit/>
            </a:bodyPr>
            <a:p>
              <a:pPr marL="238074" indent="-228549">
                <a:spcBef>
                  <a:spcPts val="1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Description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  <a:p>
              <a:pPr marL="695350" indent="-228600" algn="just">
                <a:spcBef>
                  <a:spcPts val="100"/>
                </a:spcBef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1800">
                  <a:solidFill>
                    <a:srgbClr val="363636"/>
                  </a:solidFill>
                  <a:latin typeface="Arial"/>
                  <a:cs typeface="Arial"/>
                </a:rPr>
                <a:t>The query finds the booster version where payload mass is greater than 4000 but less</a:t>
              </a:r>
              <a:endParaRPr/>
            </a:p>
            <a:p>
              <a:pPr marL="466725" indent="228600" algn="just">
                <a:spcBef>
                  <a:spcPts val="100"/>
                </a:spcBef>
              </a:pPr>
              <a:r>
                <a:rPr sz="1800">
                  <a:solidFill>
                    <a:srgbClr val="363636"/>
                  </a:solidFill>
                  <a:latin typeface="Arial"/>
                  <a:cs typeface="Arial"/>
                </a:rPr>
                <a:t>than 6000 and the landing outcome is success in drone ship</a:t>
              </a:r>
              <a:endParaRPr/>
            </a:p>
            <a:p>
              <a:pPr marL="695350" indent="-228600" algn="just">
                <a:spcBef>
                  <a:spcPts val="100"/>
                </a:spcBef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1800" spc="-10">
                  <a:solidFill>
                    <a:srgbClr val="363636"/>
                  </a:solidFill>
                  <a:latin typeface="Arial"/>
                  <a:cs typeface="Arial"/>
                </a:rPr>
                <a:t>The ‘and’ operator in the where clause returns booster versions where both  conditions in</a:t>
              </a:r>
              <a:endParaRPr/>
            </a:p>
            <a:p>
              <a:pPr marL="466725" indent="228600" algn="just"/>
              <a:r>
                <a:rPr sz="1800">
                  <a:solidFill>
                    <a:srgbClr val="363636"/>
                  </a:solidFill>
                  <a:latin typeface="Arial"/>
                  <a:cs typeface="Arial"/>
                </a:rPr>
                <a:t>the where clause are true</a:t>
              </a:r>
              <a:endParaRPr/>
            </a:p>
          </p:txBody>
        </p:sp>
        <p:sp>
          <p:nvSpPr>
            <p:cNvPr id="8" name="shape 8"/>
            <p:cNvSpPr txBox="1"/>
            <p:nvPr/>
          </p:nvSpPr>
          <p:spPr>
            <a:xfrm>
              <a:off x="852145" y="4634360"/>
              <a:ext cx="9596965" cy="340158"/>
            </a:xfrm>
            <a:prstGeom prst="rect"/>
            <a:noFill/>
          </p:spPr>
          <p:txBody>
            <a:bodyPr vertOverflow="overflow" horzOverflow="overflow" numCol="1" wrap="square" compatLnSpc="0" lIns="0" tIns="12700" rIns="0" bIns="0">
              <a:spAutoFit/>
            </a:bodyPr>
            <a:p>
              <a:pPr marL="238074" indent="-228549">
                <a:spcBef>
                  <a:spcPts val="1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Result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</p:txBody>
        </p:sp>
        <p:sp>
          <p:nvSpPr>
            <p:cNvPr id="9" name="shape 9"/>
            <p:cNvSpPr txBox="1"/>
            <p:nvPr/>
          </p:nvSpPr>
          <p:spPr>
            <a:xfrm>
              <a:off x="11112882" y="6107204"/>
              <a:ext cx="262891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 spc="-5">
                  <a:solidFill>
                    <a:srgbClr val="1C7DDB"/>
                  </a:solidFill>
                  <a:latin typeface="Arial"/>
                  <a:cs typeface="Arial"/>
                </a:rPr>
                <a:t>30</a:t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pic>
          <p:nvPicPr>
            <p:cNvPr id="4" name="shap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925" y="1876425"/>
              <a:ext cx="9591675" cy="342900"/>
            </a:xfrm>
            <a:prstGeom prst="rect"/>
          </p:spPr>
        </p:pic>
        <p:pic>
          <p:nvPicPr>
            <p:cNvPr id="5" name="shape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8825" y="4886325"/>
              <a:ext cx="3114675" cy="1438275"/>
            </a:xfrm>
            <a:prstGeom prst="rect"/>
          </p:spPr>
        </p:pic>
        <p:sp>
          <p:nvSpPr>
            <p:cNvPr id="6" name="shape 6"/>
            <p:cNvSpPr txBox="1"/>
            <p:nvPr/>
          </p:nvSpPr>
          <p:spPr>
            <a:xfrm>
              <a:off x="852145" y="527695"/>
              <a:ext cx="9771524" cy="1147945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3100" spc="-75">
                  <a:solidFill>
                    <a:srgbClr val="0B49CB"/>
                  </a:solidFill>
                  <a:latin typeface="Arial"/>
                  <a:cs typeface="Arial"/>
                </a:rPr>
                <a:t>Total Number of Successful and Failure Mission Outcomes</a:t>
              </a:r>
              <a:endParaRPr/>
            </a:p>
            <a:p>
              <a:pPr>
                <a:lnSpc>
                  <a:spcPts val="1200"/>
                </a:lnSpc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>
                <a:lnSpc>
                  <a:spcPts val="1200"/>
                </a:lnSpc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>
                <a:lnSpc>
                  <a:spcPts val="450"/>
                </a:lnSpc>
              </a:pPr>
              <a:r>
                <a:rPr sz="45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Query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</p:txBody>
        </p:sp>
        <p:sp>
          <p:nvSpPr>
            <p:cNvPr id="7" name="shape 7"/>
            <p:cNvSpPr txBox="1"/>
            <p:nvPr/>
          </p:nvSpPr>
          <p:spPr>
            <a:xfrm>
              <a:off x="852145" y="2508993"/>
              <a:ext cx="9771524" cy="1164987"/>
            </a:xfrm>
            <a:prstGeom prst="rect"/>
            <a:noFill/>
          </p:spPr>
          <p:txBody>
            <a:bodyPr vertOverflow="overflow" horzOverflow="overflow" numCol="1" wrap="square" compatLnSpc="0" lIns="0" tIns="12700" rIns="0" bIns="0">
              <a:spAutoFit/>
            </a:bodyPr>
            <a:p>
              <a:pPr marL="238074" indent="-228549">
                <a:spcBef>
                  <a:spcPts val="1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Description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  <a:p>
              <a:pPr marL="695350" indent="-228600">
                <a:spcBef>
                  <a:spcPts val="100"/>
                </a:spcBef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1800">
                  <a:solidFill>
                    <a:srgbClr val="363636"/>
                  </a:solidFill>
                  <a:latin typeface="Arial"/>
                  <a:cs typeface="Arial"/>
                </a:rPr>
                <a:t>The ‘group by’ keyword arranges identical data  in a column in to  group</a:t>
              </a:r>
              <a:endParaRPr/>
            </a:p>
            <a:p>
              <a:pPr marL="695350" indent="-228600" algn="just">
                <a:spcBef>
                  <a:spcPts val="100"/>
                </a:spcBef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1800">
                  <a:solidFill>
                    <a:srgbClr val="363636"/>
                  </a:solidFill>
                  <a:latin typeface="Arial"/>
                  <a:cs typeface="Arial"/>
                </a:rPr>
                <a:t>In this case, number of mission outcomes by types of outcomes are grouped in column</a:t>
              </a:r>
              <a:endParaRPr/>
            </a:p>
            <a:p>
              <a:pPr marL="466725" indent="228600" algn="just">
                <a:spcBef>
                  <a:spcPts val="100"/>
                </a:spcBef>
              </a:pPr>
              <a:r>
                <a:rPr sz="1800">
                  <a:solidFill>
                    <a:srgbClr val="363636"/>
                  </a:solidFill>
                  <a:latin typeface="Arial"/>
                  <a:cs typeface="Arial"/>
                </a:rPr>
                <a:t>‘counts’</a:t>
              </a:r>
              <a:endParaRPr/>
            </a:p>
          </p:txBody>
        </p:sp>
        <p:sp>
          <p:nvSpPr>
            <p:cNvPr id="8" name="shape 8"/>
            <p:cNvSpPr txBox="1"/>
            <p:nvPr/>
          </p:nvSpPr>
          <p:spPr>
            <a:xfrm>
              <a:off x="852145" y="4360040"/>
              <a:ext cx="9771524" cy="340158"/>
            </a:xfrm>
            <a:prstGeom prst="rect"/>
            <a:noFill/>
          </p:spPr>
          <p:txBody>
            <a:bodyPr vertOverflow="overflow" horzOverflow="overflow" numCol="1" wrap="square" compatLnSpc="0" lIns="0" tIns="12700" rIns="0" bIns="0">
              <a:spAutoFit/>
            </a:bodyPr>
            <a:p>
              <a:pPr marL="238074" indent="-228549">
                <a:spcBef>
                  <a:spcPts val="1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Result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</p:txBody>
        </p:sp>
        <p:sp>
          <p:nvSpPr>
            <p:cNvPr id="9" name="shape 9"/>
            <p:cNvSpPr txBox="1"/>
            <p:nvPr/>
          </p:nvSpPr>
          <p:spPr>
            <a:xfrm>
              <a:off x="11112882" y="6107204"/>
              <a:ext cx="262891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 spc="-5">
                  <a:solidFill>
                    <a:srgbClr val="1C7DDB"/>
                  </a:solidFill>
                  <a:latin typeface="Arial"/>
                  <a:cs typeface="Arial"/>
                </a:rPr>
                <a:t>31</a:t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pic>
          <p:nvPicPr>
            <p:cNvPr id="4" name="shap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2525" y="1752600"/>
              <a:ext cx="10020300" cy="285750"/>
            </a:xfrm>
            <a:prstGeom prst="rect"/>
          </p:spPr>
        </p:pic>
        <p:sp>
          <p:nvSpPr>
            <p:cNvPr id="5" name="shape 5"/>
            <p:cNvSpPr txBox="1"/>
            <p:nvPr/>
          </p:nvSpPr>
          <p:spPr>
            <a:xfrm>
              <a:off x="852145" y="473552"/>
              <a:ext cx="9803382" cy="306326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3700">
                  <a:solidFill>
                    <a:srgbClr val="0B49CB"/>
                  </a:solidFill>
                  <a:latin typeface="Arial"/>
                  <a:cs typeface="Arial"/>
                </a:rPr>
                <a:t>Boosters Carried Maximum Payload</a:t>
              </a:r>
              <a:endParaRPr/>
            </a:p>
            <a:p>
              <a:pPr>
                <a:lnSpc>
                  <a:spcPts val="1200"/>
                </a:lnSpc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>
                <a:lnSpc>
                  <a:spcPts val="1200"/>
                </a:lnSpc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spcBef>
                  <a:spcPts val="2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Query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  <a:p>
              <a:pPr marL="238074" indent="-228549">
                <a:lnSpc>
                  <a:spcPts val="1200"/>
                </a:lnSpc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lnSpc>
                  <a:spcPts val="1200"/>
                </a:lnSpc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lnSpc>
                  <a:spcPts val="1050"/>
                </a:lnSpc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105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Description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  <a:p>
              <a:pPr marL="695350" marR="267970" indent="-228600" algn="just">
                <a:lnSpc>
                  <a:spcPct val="105087"/>
                </a:lnSpc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1800" spc="-35">
                  <a:solidFill>
                    <a:srgbClr val="363636"/>
                  </a:solidFill>
                  <a:latin typeface="Arial"/>
                  <a:cs typeface="Arial"/>
                </a:rPr>
                <a:t>The sub query returns the maximum payload mass by using keywork ‘max’ on the pay load </a:t>
              </a:r>
              <a:r>
                <a:rPr sz="1800">
                  <a:solidFill>
                    <a:srgbClr val="363636"/>
                  </a:solidFill>
                  <a:latin typeface="Arial"/>
                  <a:cs typeface="Arial"/>
                </a:rPr>
                <a:t>mass column</a:t>
              </a:r>
              <a:endParaRPr/>
            </a:p>
            <a:p>
              <a:pPr marL="695350" indent="-228600" algn="just">
                <a:spcBef>
                  <a:spcPts val="100"/>
                </a:spcBef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1800" spc="-40">
                  <a:solidFill>
                    <a:srgbClr val="363636"/>
                  </a:solidFill>
                  <a:latin typeface="Arial"/>
                  <a:cs typeface="Arial"/>
                </a:rPr>
                <a:t>The main query returns booster versions and respective payload mass where payload mass is</a:t>
              </a:r>
              <a:endParaRPr/>
            </a:p>
            <a:p>
              <a:pPr marL="466725" indent="228600" algn="just">
                <a:spcBef>
                  <a:spcPts val="100"/>
                </a:spcBef>
              </a:pPr>
              <a:r>
                <a:rPr sz="1800">
                  <a:solidFill>
                    <a:srgbClr val="363636"/>
                  </a:solidFill>
                  <a:latin typeface="Arial"/>
                  <a:cs typeface="Arial"/>
                </a:rPr>
                <a:t>maximum with value of 15600</a:t>
              </a:r>
              <a:endParaRPr/>
            </a:p>
          </p:txBody>
        </p:sp>
        <p:sp>
          <p:nvSpPr>
            <p:cNvPr id="6" name="shape 6"/>
            <p:cNvSpPr txBox="1"/>
            <p:nvPr/>
          </p:nvSpPr>
          <p:spPr>
            <a:xfrm>
              <a:off x="852145" y="4222880"/>
              <a:ext cx="9803382" cy="340158"/>
            </a:xfrm>
            <a:prstGeom prst="rect"/>
            <a:noFill/>
          </p:spPr>
          <p:txBody>
            <a:bodyPr vertOverflow="overflow" horzOverflow="overflow" numCol="1" wrap="square" compatLnSpc="0" lIns="0" tIns="12700" rIns="0" bIns="0">
              <a:spAutoFit/>
            </a:bodyPr>
            <a:p>
              <a:pPr marL="238074" indent="-228549">
                <a:spcBef>
                  <a:spcPts val="1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Result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</p:txBody>
        </p:sp>
        <p:sp>
          <p:nvSpPr>
            <p:cNvPr id="7" name="shape 7"/>
            <p:cNvSpPr txBox="1"/>
            <p:nvPr/>
          </p:nvSpPr>
          <p:spPr>
            <a:xfrm>
              <a:off x="11112882" y="6107204"/>
              <a:ext cx="262891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 spc="-5">
                  <a:solidFill>
                    <a:srgbClr val="1C7DDB"/>
                  </a:solidFill>
                  <a:latin typeface="Arial"/>
                  <a:cs typeface="Arial"/>
                </a:rPr>
                <a:t>32</a:t>
              </a:r>
              <a:endParaRPr/>
            </a:p>
          </p:txBody>
        </p:sp>
      </p:grpSp>
      <p:pic>
        <p:nvPicPr>
          <p:cNvPr id="8" name="shap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38375" y="3533775"/>
            <a:ext cx="2171700" cy="2895600"/>
          </a:xfrm>
          <a:prstGeom prst="rect"/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pic>
          <p:nvPicPr>
            <p:cNvPr id="4" name="shap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925" y="1876425"/>
              <a:ext cx="9496425" cy="304800"/>
            </a:xfrm>
            <a:prstGeom prst="rect"/>
          </p:spPr>
        </p:pic>
        <p:pic>
          <p:nvPicPr>
            <p:cNvPr id="5" name="shape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8825" y="5172075"/>
              <a:ext cx="4076700" cy="952500"/>
            </a:xfrm>
            <a:prstGeom prst="rect"/>
          </p:spPr>
        </p:pic>
        <p:sp>
          <p:nvSpPr>
            <p:cNvPr id="6" name="shape 6"/>
            <p:cNvSpPr txBox="1"/>
            <p:nvPr/>
          </p:nvSpPr>
          <p:spPr>
            <a:xfrm>
              <a:off x="852145" y="473552"/>
              <a:ext cx="9786696" cy="120208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3700">
                  <a:solidFill>
                    <a:srgbClr val="0B49CB"/>
                  </a:solidFill>
                  <a:latin typeface="Arial"/>
                  <a:cs typeface="Arial"/>
                </a:rPr>
                <a:t>2015 Launch Records</a:t>
              </a:r>
              <a:endParaRPr/>
            </a:p>
            <a:p>
              <a:pPr>
                <a:lnSpc>
                  <a:spcPts val="1200"/>
                </a:lnSpc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>
                <a:lnSpc>
                  <a:spcPts val="1200"/>
                </a:lnSpc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spcBef>
                  <a:spcPts val="2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Query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</p:txBody>
        </p:sp>
        <p:sp>
          <p:nvSpPr>
            <p:cNvPr id="7" name="shape 7"/>
            <p:cNvSpPr txBox="1"/>
            <p:nvPr/>
          </p:nvSpPr>
          <p:spPr>
            <a:xfrm>
              <a:off x="852145" y="2508993"/>
              <a:ext cx="9786696" cy="2774896"/>
            </a:xfrm>
            <a:prstGeom prst="rect"/>
            <a:noFill/>
          </p:spPr>
          <p:txBody>
            <a:bodyPr vertOverflow="overflow" horzOverflow="overflow" numCol="1" wrap="square" compatLnSpc="0" lIns="0" tIns="12700" rIns="0" bIns="0">
              <a:spAutoFit/>
            </a:bodyPr>
            <a:p>
              <a:pPr marL="238074" indent="-228549">
                <a:spcBef>
                  <a:spcPts val="1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Description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  <a:p>
              <a:pPr marL="695350" indent="-228600" algn="just">
                <a:spcBef>
                  <a:spcPts val="100"/>
                </a:spcBef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1800" spc="-30">
                  <a:solidFill>
                    <a:srgbClr val="363636"/>
                  </a:solidFill>
                  <a:latin typeface="Arial"/>
                  <a:cs typeface="Arial"/>
                </a:rPr>
                <a:t>The query lists landing outcome, booster version, and the launch site where landing outcome</a:t>
              </a:r>
              <a:endParaRPr/>
            </a:p>
            <a:p>
              <a:pPr marL="466725" indent="228600" algn="just">
                <a:spcBef>
                  <a:spcPts val="100"/>
                </a:spcBef>
              </a:pPr>
              <a:r>
                <a:rPr sz="1800">
                  <a:solidFill>
                    <a:srgbClr val="363636"/>
                  </a:solidFill>
                  <a:latin typeface="Arial"/>
                  <a:cs typeface="Arial"/>
                </a:rPr>
                <a:t>is failed in drone ship and the year is </a:t>
              </a:r>
              <a:r>
                <a:rPr sz="1800" spc="5">
                  <a:solidFill>
                    <a:srgbClr val="363636"/>
                  </a:solidFill>
                  <a:latin typeface="Arial"/>
                  <a:cs typeface="Arial"/>
                </a:rPr>
                <a:t>2015</a:t>
              </a:r>
              <a:endParaRPr/>
            </a:p>
            <a:p>
              <a:pPr marL="695350" indent="-228600" algn="just">
                <a:spcBef>
                  <a:spcPts val="100"/>
                </a:spcBef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1800" spc="-25">
                  <a:solidFill>
                    <a:srgbClr val="363636"/>
                  </a:solidFill>
                  <a:latin typeface="Arial"/>
                  <a:cs typeface="Arial"/>
                </a:rPr>
                <a:t>The ‘and’ operator in the where clause returns booster versions where both  conditions in the</a:t>
              </a:r>
              <a:endParaRPr/>
            </a:p>
            <a:p>
              <a:pPr marL="466725" indent="228600" algn="just"/>
              <a:r>
                <a:rPr sz="1800">
                  <a:solidFill>
                    <a:srgbClr val="363636"/>
                  </a:solidFill>
                  <a:latin typeface="Arial"/>
                  <a:cs typeface="Arial"/>
                </a:rPr>
                <a:t>where clause are true</a:t>
              </a:r>
              <a:endParaRPr/>
            </a:p>
            <a:p>
              <a:pPr marL="695350" indent="-228600" algn="just">
                <a:spcBef>
                  <a:spcPts val="100"/>
                </a:spcBef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1800">
                  <a:solidFill>
                    <a:srgbClr val="363636"/>
                  </a:solidFill>
                  <a:latin typeface="Arial"/>
                  <a:cs typeface="Arial"/>
                </a:rPr>
                <a:t>The ‘year’ keywork extracts the year from column ‘Date</a:t>
              </a:r>
              <a:endParaRPr/>
            </a:p>
            <a:p>
              <a:pPr marL="695350" marR="38735" indent="-228600" algn="just">
                <a:lnSpc>
                  <a:spcPct val="105290"/>
                </a:lnSpc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1800" spc="-30">
                  <a:solidFill>
                    <a:srgbClr val="363636"/>
                  </a:solidFill>
                  <a:latin typeface="Arial"/>
                  <a:cs typeface="Arial"/>
                </a:rPr>
                <a:t>The results identify launch site as ‘CCAFS LC-40’ and booster version as F9 v1.1 B1012 and </a:t>
              </a:r>
              <a:r>
                <a:rPr sz="1800">
                  <a:solidFill>
                    <a:srgbClr val="363636"/>
                  </a:solidFill>
                  <a:latin typeface="Arial"/>
                  <a:cs typeface="Arial"/>
                </a:rPr>
                <a:t>B1015 that had failed landing outcomes in drop ship in the year 2015</a:t>
              </a:r>
              <a:endParaRPr/>
            </a:p>
            <a:p>
              <a:pPr marL="238074" indent="-228549">
                <a:spcBef>
                  <a:spcPts val="15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Result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</p:txBody>
        </p:sp>
        <p:sp>
          <p:nvSpPr>
            <p:cNvPr id="8" name="shape 8"/>
            <p:cNvSpPr txBox="1"/>
            <p:nvPr/>
          </p:nvSpPr>
          <p:spPr>
            <a:xfrm>
              <a:off x="11112882" y="6107204"/>
              <a:ext cx="262891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 spc="-5">
                  <a:solidFill>
                    <a:srgbClr val="1C7DDB"/>
                  </a:solidFill>
                  <a:latin typeface="Arial"/>
                  <a:cs typeface="Arial"/>
                </a:rPr>
                <a:t>33</a:t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pic>
          <p:nvPicPr>
            <p:cNvPr id="4" name="shap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725" y="1771650"/>
              <a:ext cx="8829675" cy="600075"/>
            </a:xfrm>
            <a:prstGeom prst="rect"/>
          </p:spPr>
        </p:pic>
        <p:pic>
          <p:nvPicPr>
            <p:cNvPr id="5" name="shape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0750" y="4210050"/>
              <a:ext cx="2409825" cy="2476500"/>
            </a:xfrm>
            <a:prstGeom prst="rect"/>
          </p:spPr>
        </p:pic>
        <p:sp>
          <p:nvSpPr>
            <p:cNvPr id="6" name="shape 6"/>
            <p:cNvSpPr txBox="1"/>
            <p:nvPr/>
          </p:nvSpPr>
          <p:spPr>
            <a:xfrm>
              <a:off x="852145" y="554529"/>
              <a:ext cx="9913774" cy="4180720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2800" spc="-5">
                  <a:solidFill>
                    <a:srgbClr val="0B49CB"/>
                  </a:solidFill>
                  <a:latin typeface="Arial"/>
                  <a:cs typeface="Arial"/>
                </a:rPr>
                <a:t>Rank Landing Outcomes Between 2010-</a:t>
              </a:r>
              <a:r>
                <a:rPr sz="2800">
                  <a:solidFill>
                    <a:srgbClr val="0B49CB"/>
                  </a:solidFill>
                  <a:latin typeface="Arial"/>
                  <a:cs typeface="Arial"/>
                </a:rPr>
                <a:t>06</a:t>
              </a:r>
              <a:r>
                <a:rPr sz="2800" spc="-5">
                  <a:solidFill>
                    <a:srgbClr val="0B49CB"/>
                  </a:solidFill>
                  <a:latin typeface="Arial"/>
                  <a:cs typeface="Arial"/>
                </a:rPr>
                <a:t>-04 and 2017-</a:t>
              </a:r>
              <a:r>
                <a:rPr sz="2800">
                  <a:solidFill>
                    <a:srgbClr val="0B49CB"/>
                  </a:solidFill>
                  <a:latin typeface="Arial"/>
                  <a:cs typeface="Arial"/>
                </a:rPr>
                <a:t>03</a:t>
              </a:r>
              <a:r>
                <a:rPr sz="2800" spc="-5">
                  <a:solidFill>
                    <a:srgbClr val="0B49CB"/>
                  </a:solidFill>
                  <a:latin typeface="Arial"/>
                  <a:cs typeface="Arial"/>
                </a:rPr>
                <a:t>-</a:t>
              </a:r>
              <a:r>
                <a:rPr sz="2800">
                  <a:solidFill>
                    <a:srgbClr val="0B49CB"/>
                  </a:solidFill>
                  <a:latin typeface="Arial"/>
                  <a:cs typeface="Arial"/>
                </a:rPr>
                <a:t>20</a:t>
              </a:r>
              <a:endParaRPr/>
            </a:p>
            <a:p>
              <a:pPr>
                <a:lnSpc>
                  <a:spcPts val="1200"/>
                </a:lnSpc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>
                <a:lnSpc>
                  <a:spcPts val="1200"/>
                </a:lnSpc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>
                <a:lnSpc>
                  <a:spcPts val="600"/>
                </a:lnSpc>
              </a:pPr>
              <a:r>
                <a:rPr sz="60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Query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  <a:p>
              <a:pPr marL="238074" indent="-228549">
                <a:lnSpc>
                  <a:spcPts val="1200"/>
                </a:lnSpc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lnSpc>
                  <a:spcPts val="1200"/>
                </a:lnSpc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lnSpc>
                  <a:spcPts val="1200"/>
                </a:lnSpc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lnSpc>
                  <a:spcPts val="1200"/>
                </a:lnSpc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lnSpc>
                  <a:spcPts val="1200"/>
                </a:lnSpc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lnSpc>
                  <a:spcPts val="700"/>
                </a:lnSpc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70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Description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  <a:p>
              <a:pPr marL="695350" indent="-228600">
                <a:spcBef>
                  <a:spcPts val="100"/>
                </a:spcBef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1800">
                  <a:solidFill>
                    <a:srgbClr val="363636"/>
                  </a:solidFill>
                  <a:latin typeface="Arial"/>
                  <a:cs typeface="Arial"/>
                </a:rPr>
                <a:t>The ‘group by’ key word arranges data in column ‘Landing__Outcome’ into groups</a:t>
              </a:r>
              <a:endParaRPr/>
            </a:p>
            <a:p>
              <a:pPr marL="695350" indent="-228600">
                <a:spcBef>
                  <a:spcPts val="100"/>
                </a:spcBef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1800">
                  <a:solidFill>
                    <a:srgbClr val="363636"/>
                  </a:solidFill>
                  <a:latin typeface="Arial"/>
                  <a:cs typeface="Arial"/>
                </a:rPr>
                <a:t>The ‘between’ and ‘and’ keywords return data that is between 2010-</a:t>
              </a:r>
              <a:r>
                <a:rPr sz="1800" spc="5">
                  <a:solidFill>
                    <a:srgbClr val="363636"/>
                  </a:solidFill>
                  <a:latin typeface="Arial"/>
                  <a:cs typeface="Arial"/>
                </a:rPr>
                <a:t>06</a:t>
              </a:r>
              <a:r>
                <a:rPr sz="1800">
                  <a:solidFill>
                    <a:srgbClr val="363636"/>
                  </a:solidFill>
                  <a:latin typeface="Arial"/>
                  <a:cs typeface="Arial"/>
                </a:rPr>
                <a:t>-04 and 2017-</a:t>
              </a:r>
              <a:r>
                <a:rPr sz="1800" spc="5">
                  <a:solidFill>
                    <a:srgbClr val="363636"/>
                  </a:solidFill>
                  <a:latin typeface="Arial"/>
                  <a:cs typeface="Arial"/>
                </a:rPr>
                <a:t>03</a:t>
              </a:r>
              <a:r>
                <a:rPr sz="1800">
                  <a:solidFill>
                    <a:srgbClr val="363636"/>
                  </a:solidFill>
                  <a:latin typeface="Arial"/>
                  <a:cs typeface="Arial"/>
                </a:rPr>
                <a:t>-</a:t>
              </a:r>
              <a:r>
                <a:rPr sz="1800" spc="5">
                  <a:solidFill>
                    <a:srgbClr val="363636"/>
                  </a:solidFill>
                  <a:latin typeface="Arial"/>
                  <a:cs typeface="Arial"/>
                </a:rPr>
                <a:t>20</a:t>
              </a:r>
              <a:endParaRPr/>
            </a:p>
            <a:p>
              <a:pPr marL="695350" indent="-228600">
                <a:spcBef>
                  <a:spcPts val="100"/>
                </a:spcBef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1800">
                  <a:solidFill>
                    <a:srgbClr val="363636"/>
                  </a:solidFill>
                  <a:latin typeface="Arial"/>
                  <a:cs typeface="Arial"/>
                </a:rPr>
                <a:t>The ‘order by’ keyword arranges the counts column in descending order</a:t>
              </a:r>
              <a:endParaRPr/>
            </a:p>
            <a:p>
              <a:pPr marL="695350" indent="-228600">
                <a:spcBef>
                  <a:spcPts val="100"/>
                </a:spcBef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1800" spc="-20">
                  <a:solidFill>
                    <a:srgbClr val="363636"/>
                  </a:solidFill>
                  <a:latin typeface="Arial"/>
                  <a:cs typeface="Arial"/>
                </a:rPr>
                <a:t>The result of the query is a ranked list of landing outcome counts per the specified date range</a:t>
              </a:r>
              <a:endParaRPr/>
            </a:p>
            <a:p>
              <a:pPr marL="695350" indent="-228600">
                <a:lnSpc>
                  <a:spcPts val="1200"/>
                </a:lnSpc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 marL="695350" indent="-228600">
                <a:lnSpc>
                  <a:spcPts val="1200"/>
                </a:lnSpc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 marL="695350" indent="-228600">
                <a:lnSpc>
                  <a:spcPts val="1200"/>
                </a:lnSpc>
                <a:buClr>
                  <a:srgbClr val="363636"/>
                </a:buClr>
                <a:buSzPts val="1800"/>
                <a:buFont typeface="Arial"/>
                <a:buChar char="•"/>
              </a:pPr>
              <a:r>
                <a:rPr sz="1200">
                  <a:latin typeface="Arial"/>
                  <a:cs typeface="Arial"/>
                </a:rPr>
                <a:t/>
              </a:r>
              <a:endParaRPr sz="1200"/>
            </a:p>
            <a:p>
              <a:pPr marL="238074" indent="-228549">
                <a:spcBef>
                  <a:spcPts val="1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u="sng">
                  <a:solidFill>
                    <a:srgbClr val="363636"/>
                  </a:solidFill>
                  <a:uFill>
                    <a:solidFill>
                      <a:srgbClr val="363636"/>
                    </a:solidFill>
                  </a:uFill>
                  <a:latin typeface="Arial"/>
                  <a:cs typeface="Arial"/>
                </a:rPr>
                <a:t>Result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:</a:t>
              </a:r>
              <a:endParaRPr/>
            </a:p>
          </p:txBody>
        </p:sp>
        <p:sp>
          <p:nvSpPr>
            <p:cNvPr id="7" name="shape 7"/>
            <p:cNvSpPr txBox="1"/>
            <p:nvPr/>
          </p:nvSpPr>
          <p:spPr>
            <a:xfrm>
              <a:off x="11112882" y="6107204"/>
              <a:ext cx="262891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 spc="-5">
                  <a:solidFill>
                    <a:srgbClr val="1C7DDB"/>
                  </a:solidFill>
                  <a:latin typeface="Arial"/>
                  <a:cs typeface="Arial"/>
                </a:rPr>
                <a:t>34</a:t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pic>
          <p:nvPicPr>
            <p:cNvPr id="4" name="shap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575" y="4838700"/>
              <a:ext cx="2228850" cy="1600200"/>
            </a:xfrm>
            <a:prstGeom prst="rect"/>
          </p:spPr>
        </p:pic>
        <p:pic>
          <p:nvPicPr>
            <p:cNvPr id="5" name="shape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5050" y="3810000"/>
              <a:ext cx="4248150" cy="2628900"/>
            </a:xfrm>
            <a:prstGeom prst="rect"/>
          </p:spPr>
        </p:pic>
        <p:sp>
          <p:nvSpPr>
            <p:cNvPr id="6" name="shape 6"/>
            <p:cNvSpPr/>
            <p:nvPr/>
          </p:nvSpPr>
          <p:spPr>
            <a:xfrm>
              <a:off x="6107748" y="3801999"/>
              <a:ext cx="4266438" cy="2643379"/>
            </a:xfrm>
            <a:prstGeom prst="rect">
              <a:avLst/>
            </a:prstGeom>
            <a:ln w="9525" cap="flat">
              <a:solidFill>
                <a:srgbClr val="44546A"/>
              </a:solidFill>
              <a:prstDash val="solid"/>
              <a:round/>
            </a:ln>
          </p:spPr>
        </p:sp>
        <p:pic>
          <p:nvPicPr>
            <p:cNvPr id="7" name="shape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575" y="1524000"/>
              <a:ext cx="5324475" cy="3019425"/>
            </a:xfrm>
            <a:prstGeom prst="rect"/>
          </p:spPr>
        </p:pic>
        <p:sp>
          <p:nvSpPr>
            <p:cNvPr id="8" name="shape 8"/>
            <p:cNvSpPr/>
            <p:nvPr/>
          </p:nvSpPr>
          <p:spPr>
            <a:xfrm>
              <a:off x="1499743" y="3567811"/>
              <a:ext cx="421640" cy="1830197"/>
            </a:xfrm>
            <a:custGeom>
              <a:pathLst>
                <a:path w="421639" h="1830197">
                  <a:moveTo>
                    <a:pt x="409321" y="0"/>
                  </a:moveTo>
                  <a:lnTo>
                    <a:pt x="31009" y="1754356"/>
                  </a:lnTo>
                  <a:lnTo>
                    <a:pt x="0" y="1747647"/>
                  </a:lnTo>
                  <a:lnTo>
                    <a:pt x="21209" y="1830197"/>
                  </a:lnTo>
                  <a:lnTo>
                    <a:pt x="74548" y="1763776"/>
                  </a:lnTo>
                  <a:lnTo>
                    <a:pt x="43449" y="1757047"/>
                  </a:lnTo>
                  <a:lnTo>
                    <a:pt x="421639" y="2794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9" name="shape 9"/>
            <p:cNvSpPr/>
            <p:nvPr/>
          </p:nvSpPr>
          <p:spPr>
            <a:xfrm>
              <a:off x="3388868" y="3423031"/>
              <a:ext cx="4682999" cy="1573149"/>
            </a:xfrm>
            <a:custGeom>
              <a:pathLst>
                <a:path w="4682998" h="1573149">
                  <a:moveTo>
                    <a:pt x="4063" y="0"/>
                  </a:moveTo>
                  <a:lnTo>
                    <a:pt x="0" y="11937"/>
                  </a:lnTo>
                  <a:lnTo>
                    <a:pt x="4608702" y="1543105"/>
                  </a:lnTo>
                  <a:lnTo>
                    <a:pt x="4598670" y="1573149"/>
                  </a:lnTo>
                  <a:lnTo>
                    <a:pt x="4682998" y="1561084"/>
                  </a:lnTo>
                  <a:lnTo>
                    <a:pt x="4622800" y="1500886"/>
                  </a:lnTo>
                  <a:lnTo>
                    <a:pt x="4612734" y="1531030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10" name="shape 10"/>
            <p:cNvSpPr txBox="1"/>
            <p:nvPr/>
          </p:nvSpPr>
          <p:spPr>
            <a:xfrm>
              <a:off x="852145" y="473552"/>
              <a:ext cx="7168708" cy="55135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3700" spc="-115">
                  <a:solidFill>
                    <a:srgbClr val="0B49CB"/>
                  </a:solidFill>
                  <a:latin typeface="Arial"/>
                  <a:cs typeface="Arial"/>
                </a:rPr>
                <a:t>SpaceX Falcon9 - Launch Sites Map</a:t>
              </a:r>
              <a:endParaRPr/>
            </a:p>
          </p:txBody>
        </p:sp>
        <p:sp>
          <p:nvSpPr>
            <p:cNvPr id="11" name="shape 11"/>
            <p:cNvSpPr txBox="1"/>
            <p:nvPr/>
          </p:nvSpPr>
          <p:spPr>
            <a:xfrm>
              <a:off x="852145" y="4608830"/>
              <a:ext cx="7168708" cy="171450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1526540">
                <a:lnSpc>
                  <a:spcPts val="1220"/>
                </a:lnSpc>
              </a:pPr>
              <a:r>
                <a:rPr sz="1200">
                  <a:latin typeface="Calibri"/>
                  <a:cs typeface="Calibri"/>
                </a:rPr>
                <a:t>Fig 1 – Global Map</a:t>
              </a:r>
              <a:endParaRPr/>
            </a:p>
          </p:txBody>
        </p:sp>
        <p:sp>
          <p:nvSpPr>
            <p:cNvPr id="12" name="shape 12"/>
            <p:cNvSpPr txBox="1"/>
            <p:nvPr/>
          </p:nvSpPr>
          <p:spPr>
            <a:xfrm>
              <a:off x="11112882" y="6107204"/>
              <a:ext cx="262891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 spc="-5">
                  <a:solidFill>
                    <a:srgbClr val="1C7DDB"/>
                  </a:solidFill>
                  <a:latin typeface="Arial"/>
                  <a:cs typeface="Arial"/>
                </a:rPr>
                <a:t>36</a:t>
              </a:r>
              <a:endParaRPr/>
            </a:p>
          </p:txBody>
        </p:sp>
        <p:sp>
          <p:nvSpPr>
            <p:cNvPr id="13" name="shape 13"/>
            <p:cNvSpPr txBox="1"/>
            <p:nvPr/>
          </p:nvSpPr>
          <p:spPr>
            <a:xfrm>
              <a:off x="965530" y="6503137"/>
              <a:ext cx="919023" cy="171450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>
                <a:lnSpc>
                  <a:spcPts val="1220"/>
                </a:lnSpc>
              </a:pPr>
              <a:r>
                <a:rPr sz="1200">
                  <a:latin typeface="Calibri"/>
                  <a:cs typeface="Calibri"/>
                </a:rPr>
                <a:t>Fig 2 – Zoom 1</a:t>
              </a:r>
              <a:endParaRPr/>
            </a:p>
          </p:txBody>
        </p:sp>
        <p:sp>
          <p:nvSpPr>
            <p:cNvPr id="14" name="shape 14"/>
            <p:cNvSpPr txBox="1"/>
            <p:nvPr/>
          </p:nvSpPr>
          <p:spPr>
            <a:xfrm>
              <a:off x="7776845" y="6496126"/>
              <a:ext cx="918972" cy="171450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>
                <a:lnSpc>
                  <a:spcPts val="1220"/>
                </a:lnSpc>
              </a:pPr>
              <a:r>
                <a:rPr sz="1200">
                  <a:latin typeface="Calibri"/>
                  <a:cs typeface="Calibri"/>
                </a:rPr>
                <a:t>Fig 3 – Zoom 2</a:t>
              </a:r>
              <a:endParaRPr/>
            </a:p>
          </p:txBody>
        </p:sp>
        <p:sp>
          <p:nvSpPr>
            <p:cNvPr id="15" name="shape 15"/>
            <p:cNvSpPr txBox="1"/>
            <p:nvPr/>
          </p:nvSpPr>
          <p:spPr>
            <a:xfrm>
              <a:off x="403670" y="4830890"/>
              <a:ext cx="2233295" cy="1609725"/>
            </a:xfrm>
            <a:prstGeom prst="rect"/>
            <a:noFill/>
            <a:ln w="9525">
              <a:solidFill>
                <a:srgbClr val="44546A"/>
              </a:solidFill>
            </a:ln>
          </p:spPr>
          <p:txBody>
            <a:bodyPr vertOverflow="overflow" horzOverflow="overflow" numCol="1" wrap="square" compatLnSpc="0" lIns="0" tIns="0" rIns="0" bIns="0">
              <a:spAutoFit/>
            </a:bodyPr>
            <a:lstStyle/>
            <a:p>
              <a:endParaRPr/>
            </a:p>
          </p:txBody>
        </p:sp>
        <p:sp>
          <p:nvSpPr>
            <p:cNvPr id="16" name="shape 16"/>
            <p:cNvSpPr txBox="1"/>
            <p:nvPr/>
          </p:nvSpPr>
          <p:spPr>
            <a:xfrm>
              <a:off x="403670" y="1523745"/>
              <a:ext cx="5330190" cy="3024505"/>
            </a:xfrm>
            <a:prstGeom prst="rect"/>
            <a:noFill/>
            <a:ln w="9525">
              <a:solidFill>
                <a:srgbClr val="44546A"/>
              </a:solidFill>
            </a:ln>
          </p:spPr>
          <p:txBody>
            <a:bodyPr vertOverflow="overflow" horzOverflow="overflow" numCol="1" wrap="square" compatLnSpc="0" lIns="0" tIns="0" rIns="0" bIns="0">
              <a:spAutoFit/>
            </a:bodyPr>
            <a:lstStyle/>
            <a:p>
              <a:endParaRPr/>
            </a:p>
          </p:txBody>
        </p:sp>
        <p:sp>
          <p:nvSpPr>
            <p:cNvPr id="17" name="shape 17"/>
            <p:cNvSpPr txBox="1"/>
            <p:nvPr/>
          </p:nvSpPr>
          <p:spPr>
            <a:xfrm>
              <a:off x="6096000" y="1528572"/>
              <a:ext cx="5053965" cy="1940560"/>
            </a:xfrm>
            <a:prstGeom prst="rect"/>
            <a:solidFill>
              <a:srgbClr val="E7E6E6"/>
            </a:solidFill>
          </p:spPr>
          <p:txBody>
            <a:bodyPr vertOverflow="overflow" horzOverflow="overflow" numCol="1" wrap="square" compatLnSpc="0" lIns="0" tIns="50800" rIns="0" bIns="0">
              <a:spAutoFit/>
            </a:bodyPr>
            <a:p>
              <a:pPr marL="92075">
                <a:spcBef>
                  <a:spcPts val="400"/>
                </a:spcBef>
              </a:pPr>
              <a:r>
                <a:rPr sz="1200">
                  <a:latin typeface="Calibri"/>
                  <a:cs typeface="Calibri"/>
                </a:rPr>
                <a:t>Figure 1 on left displays the Global map with Falcon 9 launch sites that</a:t>
              </a:r>
              <a:endParaRPr/>
            </a:p>
            <a:p>
              <a:pPr marL="92075">
                <a:lnSpc>
                  <a:spcPts val="1340"/>
                </a:lnSpc>
              </a:pPr>
              <a:r>
                <a:rPr sz="1200">
                  <a:latin typeface="Calibri"/>
                  <a:cs typeface="Calibri"/>
                </a:rPr>
                <a:t>are located in the United States (in California and Florida). Each launch site</a:t>
              </a:r>
              <a:endParaRPr/>
            </a:p>
            <a:p>
              <a:pPr marL="92075" marR="193040">
                <a:lnSpc>
                  <a:spcPct val="96375"/>
                </a:lnSpc>
                <a:spcBef>
                  <a:spcPts val="100"/>
                </a:spcBef>
              </a:pPr>
              <a:r>
                <a:rPr sz="1200" spc="-5">
                  <a:latin typeface="Calibri"/>
                  <a:cs typeface="Calibri"/>
                </a:rPr>
                <a:t>contains a circle, label, and a popup to highlight the location and the name of </a:t>
              </a:r>
              <a:r>
                <a:rPr sz="1200">
                  <a:latin typeface="Calibri"/>
                  <a:cs typeface="Calibri"/>
                </a:rPr>
                <a:t>the launch site. It is also evident that all launch sites are near the coast.</a:t>
              </a:r>
              <a:endParaRPr/>
            </a:p>
            <a:p>
              <a:pPr marL="92075">
                <a:spcBef>
                  <a:spcPts val="1400"/>
                </a:spcBef>
              </a:pPr>
              <a:r>
                <a:rPr sz="1200">
                  <a:latin typeface="Calibri"/>
                  <a:cs typeface="Calibri"/>
                </a:rPr>
                <a:t>Figure 2 and Figure 3 zoom in to the launch sites to display 4 launch sites:</a:t>
              </a:r>
              <a:endParaRPr/>
            </a:p>
            <a:p>
              <a:pPr marL="264287" indent="-172212">
                <a:buSzPts val="1200"/>
                <a:buFont typeface="Arial"/>
                <a:buChar char="•"/>
              </a:pPr>
              <a:r>
                <a:rPr sz="1200">
                  <a:latin typeface="Calibri"/>
                  <a:cs typeface="Calibri"/>
                </a:rPr>
                <a:t>VAFB SLC-4E (CA)</a:t>
              </a:r>
              <a:endParaRPr/>
            </a:p>
            <a:p>
              <a:pPr marL="264287" indent="-172212">
                <a:buSzPts val="1200"/>
                <a:buFont typeface="Arial"/>
                <a:buChar char="•"/>
              </a:pPr>
              <a:r>
                <a:rPr sz="1200">
                  <a:latin typeface="Calibri"/>
                  <a:cs typeface="Calibri"/>
                </a:rPr>
                <a:t>CCAFS LC-40 (FL)</a:t>
              </a:r>
              <a:endParaRPr/>
            </a:p>
            <a:p>
              <a:pPr marL="264287" indent="-172212">
                <a:lnSpc>
                  <a:spcPts val="1385"/>
                </a:lnSpc>
                <a:buSzPts val="1200"/>
                <a:buFont typeface="Arial"/>
                <a:buChar char="•"/>
              </a:pPr>
              <a:r>
                <a:rPr sz="1200">
                  <a:latin typeface="Calibri"/>
                  <a:cs typeface="Calibri"/>
                </a:rPr>
                <a:t>KSC LC-39A (FL)</a:t>
              </a:r>
              <a:endParaRPr/>
            </a:p>
            <a:p>
              <a:pPr marL="264287" indent="-172212">
                <a:buSzPts val="1200"/>
                <a:buFont typeface="Arial"/>
                <a:buChar char="•"/>
              </a:pPr>
              <a:r>
                <a:rPr sz="1200">
                  <a:latin typeface="Calibri"/>
                  <a:cs typeface="Calibri"/>
                </a:rPr>
                <a:t>CCAFS SLC-40 (FL)</a:t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pic>
          <p:nvPicPr>
            <p:cNvPr id="4" name="shap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876675"/>
              <a:ext cx="2543175" cy="2447925"/>
            </a:xfrm>
            <a:prstGeom prst="rect"/>
          </p:spPr>
        </p:pic>
        <p:sp>
          <p:nvSpPr>
            <p:cNvPr id="5" name="shape 5"/>
            <p:cNvSpPr/>
            <p:nvPr/>
          </p:nvSpPr>
          <p:spPr>
            <a:xfrm>
              <a:off x="488823" y="3867531"/>
              <a:ext cx="2554986" cy="2462023"/>
            </a:xfrm>
            <a:prstGeom prst="rect">
              <a:avLst/>
            </a:prstGeom>
            <a:ln w="9525" cap="flat">
              <a:solidFill>
                <a:srgbClr val="44546A"/>
              </a:solidFill>
              <a:prstDash val="solid"/>
              <a:round/>
            </a:ln>
          </p:spPr>
        </p:sp>
        <p:pic>
          <p:nvPicPr>
            <p:cNvPr id="6" name="shape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6600" y="3867150"/>
              <a:ext cx="2505075" cy="2447925"/>
            </a:xfrm>
            <a:prstGeom prst="rect"/>
          </p:spPr>
        </p:pic>
        <p:sp>
          <p:nvSpPr>
            <p:cNvPr id="7" name="shape 7"/>
            <p:cNvSpPr/>
            <p:nvPr/>
          </p:nvSpPr>
          <p:spPr>
            <a:xfrm>
              <a:off x="3271584" y="3861435"/>
              <a:ext cx="2518411" cy="2462022"/>
            </a:xfrm>
            <a:prstGeom prst="rect">
              <a:avLst/>
            </a:prstGeom>
            <a:ln w="9525" cap="flat">
              <a:solidFill>
                <a:srgbClr val="44546A"/>
              </a:solidFill>
              <a:prstDash val="solid"/>
              <a:round/>
            </a:ln>
          </p:spPr>
        </p:sp>
        <p:pic>
          <p:nvPicPr>
            <p:cNvPr id="8" name="shape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29325" y="3876675"/>
              <a:ext cx="2647950" cy="2447925"/>
            </a:xfrm>
            <a:prstGeom prst="rect"/>
          </p:spPr>
        </p:pic>
        <p:sp>
          <p:nvSpPr>
            <p:cNvPr id="9" name="shape 9"/>
            <p:cNvSpPr/>
            <p:nvPr/>
          </p:nvSpPr>
          <p:spPr>
            <a:xfrm>
              <a:off x="6017832" y="3870579"/>
              <a:ext cx="2664715" cy="2458975"/>
            </a:xfrm>
            <a:prstGeom prst="rect">
              <a:avLst/>
            </a:prstGeom>
            <a:ln w="9525" cap="flat">
              <a:solidFill>
                <a:srgbClr val="44546A"/>
              </a:solidFill>
              <a:prstDash val="solid"/>
              <a:round/>
            </a:ln>
          </p:spPr>
        </p:sp>
        <p:pic>
          <p:nvPicPr>
            <p:cNvPr id="10" name="shape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15400" y="3876675"/>
              <a:ext cx="2752725" cy="2447925"/>
            </a:xfrm>
            <a:prstGeom prst="rect"/>
          </p:spPr>
        </p:pic>
        <p:sp>
          <p:nvSpPr>
            <p:cNvPr id="11" name="shape 11"/>
            <p:cNvSpPr/>
            <p:nvPr/>
          </p:nvSpPr>
          <p:spPr>
            <a:xfrm>
              <a:off x="8910383" y="3870579"/>
              <a:ext cx="2763774" cy="2458975"/>
            </a:xfrm>
            <a:prstGeom prst="rect">
              <a:avLst/>
            </a:prstGeom>
            <a:ln w="9525" cap="flat">
              <a:solidFill>
                <a:srgbClr val="44546A"/>
              </a:solidFill>
              <a:prstDash val="solid"/>
              <a:round/>
            </a:ln>
          </p:spPr>
        </p:sp>
        <p:pic>
          <p:nvPicPr>
            <p:cNvPr id="12" name="shape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6775" y="1381125"/>
              <a:ext cx="4657725" cy="2162175"/>
            </a:xfrm>
            <a:prstGeom prst="rect"/>
          </p:spPr>
        </p:pic>
        <p:sp>
          <p:nvSpPr>
            <p:cNvPr id="13" name="shape 13"/>
            <p:cNvSpPr txBox="1"/>
            <p:nvPr/>
          </p:nvSpPr>
          <p:spPr>
            <a:xfrm>
              <a:off x="852145" y="554529"/>
              <a:ext cx="9831872" cy="421477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2800" spc="-80">
                  <a:solidFill>
                    <a:srgbClr val="0B49CB"/>
                  </a:solidFill>
                  <a:latin typeface="Arial"/>
                  <a:cs typeface="Arial"/>
                </a:rPr>
                <a:t>SpaceX Falon9 – Success/Failed Launch Map for all Launch Sites</a:t>
              </a:r>
              <a:endParaRPr/>
            </a:p>
          </p:txBody>
        </p:sp>
        <p:sp>
          <p:nvSpPr>
            <p:cNvPr id="14" name="shape 14"/>
            <p:cNvSpPr txBox="1"/>
            <p:nvPr/>
          </p:nvSpPr>
          <p:spPr>
            <a:xfrm>
              <a:off x="852145" y="3623945"/>
              <a:ext cx="9831872" cy="145542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1316990">
                <a:lnSpc>
                  <a:spcPts val="1025"/>
                </a:lnSpc>
              </a:pPr>
              <a:r>
                <a:rPr sz="1000">
                  <a:latin typeface="Calibri"/>
                  <a:cs typeface="Calibri"/>
                </a:rPr>
                <a:t>Fig 1 – US map with all Launch Sites</a:t>
              </a:r>
              <a:endParaRPr/>
            </a:p>
          </p:txBody>
        </p:sp>
        <p:sp>
          <p:nvSpPr>
            <p:cNvPr id="15" name="shape 15"/>
            <p:cNvSpPr txBox="1"/>
            <p:nvPr/>
          </p:nvSpPr>
          <p:spPr>
            <a:xfrm>
              <a:off x="816178" y="6375959"/>
              <a:ext cx="1529292" cy="297943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 algn="just">
                <a:lnSpc>
                  <a:spcPts val="1030"/>
                </a:lnSpc>
              </a:pPr>
              <a:r>
                <a:rPr sz="1000">
                  <a:latin typeface="Calibri"/>
                  <a:cs typeface="Calibri"/>
                </a:rPr>
                <a:t>Fig 2 – VAFB Launch Site with</a:t>
              </a:r>
              <a:endParaRPr/>
            </a:p>
            <a:p>
              <a:pPr marL="9525" algn="just"/>
              <a:r>
                <a:rPr sz="1000">
                  <a:latin typeface="Calibri"/>
                  <a:cs typeface="Calibri"/>
                </a:rPr>
                <a:t>success/failed markers</a:t>
              </a:r>
              <a:endParaRPr/>
            </a:p>
          </p:txBody>
        </p:sp>
        <p:sp>
          <p:nvSpPr>
            <p:cNvPr id="16" name="shape 16"/>
            <p:cNvSpPr txBox="1"/>
            <p:nvPr/>
          </p:nvSpPr>
          <p:spPr>
            <a:xfrm>
              <a:off x="3751961" y="6384874"/>
              <a:ext cx="1188342" cy="298476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>
                <a:lnSpc>
                  <a:spcPts val="1030"/>
                </a:lnSpc>
              </a:pPr>
              <a:r>
                <a:rPr sz="1000">
                  <a:latin typeface="Calibri"/>
                  <a:cs typeface="Calibri"/>
                </a:rPr>
                <a:t>Fig 3 – KSC LC-39A</a:t>
              </a:r>
              <a:endParaRPr/>
            </a:p>
            <a:p>
              <a:pPr marL="9525"/>
              <a:r>
                <a:rPr sz="1000">
                  <a:latin typeface="Calibri"/>
                  <a:cs typeface="Calibri"/>
                </a:rPr>
                <a:t>success/failed markers</a:t>
              </a:r>
              <a:endParaRPr/>
            </a:p>
          </p:txBody>
        </p:sp>
        <p:sp>
          <p:nvSpPr>
            <p:cNvPr id="17" name="shape 17"/>
            <p:cNvSpPr txBox="1"/>
            <p:nvPr/>
          </p:nvSpPr>
          <p:spPr>
            <a:xfrm>
              <a:off x="6750050" y="6391504"/>
              <a:ext cx="1188340" cy="297943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>
                <a:lnSpc>
                  <a:spcPts val="1030"/>
                </a:lnSpc>
              </a:pPr>
              <a:r>
                <a:rPr sz="1000">
                  <a:latin typeface="Calibri"/>
                  <a:cs typeface="Calibri"/>
                </a:rPr>
                <a:t>Fig 4 – CCAFS SLC-40</a:t>
              </a:r>
              <a:endParaRPr/>
            </a:p>
            <a:p>
              <a:pPr marL="9525"/>
              <a:r>
                <a:rPr sz="1000">
                  <a:latin typeface="Calibri"/>
                  <a:cs typeface="Calibri"/>
                </a:rPr>
                <a:t>success/failed markers</a:t>
              </a:r>
              <a:endParaRPr/>
            </a:p>
          </p:txBody>
        </p:sp>
        <p:sp>
          <p:nvSpPr>
            <p:cNvPr id="18" name="shape 18"/>
            <p:cNvSpPr txBox="1"/>
            <p:nvPr/>
          </p:nvSpPr>
          <p:spPr>
            <a:xfrm>
              <a:off x="9595358" y="6381140"/>
              <a:ext cx="1188340" cy="297943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>
                <a:lnSpc>
                  <a:spcPts val="1030"/>
                </a:lnSpc>
              </a:pPr>
              <a:r>
                <a:rPr sz="1000">
                  <a:latin typeface="Calibri"/>
                  <a:cs typeface="Calibri"/>
                </a:rPr>
                <a:t>Fig 5 – CCAFS SLC-40</a:t>
              </a:r>
              <a:endParaRPr/>
            </a:p>
            <a:p>
              <a:pPr marL="9525"/>
              <a:r>
                <a:rPr sz="1000">
                  <a:latin typeface="Calibri"/>
                  <a:cs typeface="Calibri"/>
                </a:rPr>
                <a:t>success/failed markers</a:t>
              </a:r>
              <a:endParaRPr/>
            </a:p>
          </p:txBody>
        </p:sp>
        <p:sp>
          <p:nvSpPr>
            <p:cNvPr id="19" name="shape 19"/>
            <p:cNvSpPr txBox="1"/>
            <p:nvPr/>
          </p:nvSpPr>
          <p:spPr>
            <a:xfrm>
              <a:off x="11112882" y="6107204"/>
              <a:ext cx="262891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 spc="-5">
                  <a:solidFill>
                    <a:srgbClr val="1C7DDB"/>
                  </a:solidFill>
                  <a:latin typeface="Arial"/>
                  <a:cs typeface="Arial"/>
                </a:rPr>
                <a:t>37</a:t>
              </a:r>
              <a:endParaRPr/>
            </a:p>
          </p:txBody>
        </p:sp>
        <p:sp>
          <p:nvSpPr>
            <p:cNvPr id="20" name="shape 20"/>
            <p:cNvSpPr txBox="1"/>
            <p:nvPr/>
          </p:nvSpPr>
          <p:spPr>
            <a:xfrm>
              <a:off x="860870" y="1378966"/>
              <a:ext cx="4662805" cy="2163445"/>
            </a:xfrm>
            <a:prstGeom prst="rect"/>
            <a:noFill/>
            <a:ln w="9525">
              <a:solidFill>
                <a:srgbClr val="44546A"/>
              </a:solidFill>
            </a:ln>
          </p:spPr>
          <p:txBody>
            <a:bodyPr vertOverflow="overflow" horzOverflow="overflow" numCol="1" wrap="square" compatLnSpc="0" lIns="0" tIns="0" rIns="0" bIns="0">
              <a:spAutoFit/>
            </a:bodyPr>
            <a:lstStyle/>
            <a:p>
              <a:endParaRPr/>
            </a:p>
          </p:txBody>
        </p:sp>
        <p:sp>
          <p:nvSpPr>
            <p:cNvPr id="21" name="shape 21"/>
            <p:cNvSpPr txBox="1"/>
            <p:nvPr/>
          </p:nvSpPr>
          <p:spPr>
            <a:xfrm>
              <a:off x="6027421" y="1383792"/>
              <a:ext cx="5430521" cy="1754505"/>
            </a:xfrm>
            <a:prstGeom prst="rect"/>
            <a:solidFill>
              <a:srgbClr val="E7E6E6"/>
            </a:solidFill>
          </p:spPr>
          <p:txBody>
            <a:bodyPr vertOverflow="overflow" horzOverflow="overflow" numCol="1" wrap="square" compatLnSpc="0" lIns="0" tIns="50800" rIns="0" bIns="0">
              <a:spAutoFit/>
            </a:bodyPr>
            <a:p>
              <a:pPr marL="264922" marR="174625" indent="-172212" algn="just">
                <a:lnSpc>
                  <a:spcPct val="96643"/>
                </a:lnSpc>
                <a:spcBef>
                  <a:spcPts val="400"/>
                </a:spcBef>
                <a:buSzPts val="1200"/>
                <a:buFont typeface="Arial"/>
                <a:buChar char="•"/>
              </a:pPr>
              <a:r>
                <a:rPr sz="1200" spc="-5">
                  <a:latin typeface="Calibri"/>
                  <a:cs typeface="Calibri"/>
                </a:rPr>
                <a:t>Figure 1 is the US map with all the Launch Sites. The numbers on each site depict </a:t>
              </a:r>
              <a:r>
                <a:rPr sz="1200">
                  <a:latin typeface="Calibri"/>
                  <a:cs typeface="Calibri"/>
                </a:rPr>
                <a:t>the total number of successful and failed launches</a:t>
              </a:r>
              <a:endParaRPr/>
            </a:p>
            <a:p>
              <a:pPr marL="264922" marR="367665" indent="-172212" algn="just">
                <a:lnSpc>
                  <a:spcPct val="96658"/>
                </a:lnSpc>
                <a:spcBef>
                  <a:spcPts val="1500"/>
                </a:spcBef>
                <a:buSzPts val="1200"/>
                <a:buFont typeface="Arial"/>
                <a:buChar char="•"/>
              </a:pPr>
              <a:r>
                <a:rPr sz="1200" spc="-5">
                  <a:latin typeface="Calibri"/>
                  <a:cs typeface="Calibri"/>
                </a:rPr>
                <a:t>Figure 2, 3, 4, and 5 zoom in to each site and displays the success/fail markers </a:t>
              </a:r>
              <a:r>
                <a:rPr sz="1200">
                  <a:latin typeface="Calibri"/>
                  <a:cs typeface="Calibri"/>
                </a:rPr>
                <a:t>with green as success and red as failed</a:t>
              </a:r>
              <a:endParaRPr/>
            </a:p>
            <a:p>
              <a:pPr marL="264922" indent="-172212">
                <a:spcBef>
                  <a:spcPts val="1400"/>
                </a:spcBef>
                <a:buSzPts val="1200"/>
                <a:buFont typeface="Arial"/>
                <a:buChar char="•"/>
              </a:pPr>
              <a:r>
                <a:rPr sz="1200">
                  <a:latin typeface="Calibri"/>
                  <a:cs typeface="Calibri"/>
                </a:rPr>
                <a:t>By looking at each site map, KSC LC-39A Launch Site has the greatest number of</a:t>
              </a:r>
              <a:endParaRPr/>
            </a:p>
            <a:p>
              <a:pPr marL="264795"/>
              <a:r>
                <a:rPr sz="1200">
                  <a:latin typeface="Calibri"/>
                  <a:cs typeface="Calibri"/>
                </a:rPr>
                <a:t>successful launches</a:t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pic>
          <p:nvPicPr>
            <p:cNvPr id="4" name="shap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1762125"/>
              <a:ext cx="4752975" cy="2114550"/>
            </a:xfrm>
            <a:prstGeom prst="rect"/>
          </p:spPr>
        </p:pic>
        <p:pic>
          <p:nvPicPr>
            <p:cNvPr id="5" name="shape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100" y="4314825"/>
              <a:ext cx="3143250" cy="2114550"/>
            </a:xfrm>
            <a:prstGeom prst="rect"/>
          </p:spPr>
        </p:pic>
        <p:sp>
          <p:nvSpPr>
            <p:cNvPr id="6" name="shape 6"/>
            <p:cNvSpPr/>
            <p:nvPr/>
          </p:nvSpPr>
          <p:spPr>
            <a:xfrm>
              <a:off x="790575" y="4306443"/>
              <a:ext cx="3161539" cy="2129790"/>
            </a:xfrm>
            <a:prstGeom prst="rect">
              <a:avLst/>
            </a:prstGeom>
            <a:ln w="9525" cap="flat">
              <a:solidFill>
                <a:srgbClr val="44546A"/>
              </a:solidFill>
              <a:prstDash val="solid"/>
              <a:round/>
            </a:ln>
          </p:spPr>
        </p:sp>
        <p:sp>
          <p:nvSpPr>
            <p:cNvPr id="7" name="shape 7"/>
            <p:cNvSpPr/>
            <p:nvPr/>
          </p:nvSpPr>
          <p:spPr>
            <a:xfrm>
              <a:off x="1526032" y="3440684"/>
              <a:ext cx="384429" cy="1301369"/>
            </a:xfrm>
            <a:custGeom>
              <a:pathLst>
                <a:path w="384428" h="1301368">
                  <a:moveTo>
                    <a:pt x="269747" y="1257807"/>
                  </a:moveTo>
                  <a:lnTo>
                    <a:pt x="298449" y="1250949"/>
                  </a:lnTo>
                  <a:lnTo>
                    <a:pt x="0" y="13842"/>
                  </a:lnTo>
                  <a:lnTo>
                    <a:pt x="57276" y="0"/>
                  </a:lnTo>
                  <a:lnTo>
                    <a:pt x="355726" y="1237106"/>
                  </a:lnTo>
                  <a:lnTo>
                    <a:pt x="384428" y="1230121"/>
                  </a:lnTo>
                  <a:lnTo>
                    <a:pt x="340994" y="130136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shape 8"/>
            <p:cNvSpPr/>
            <p:nvPr/>
          </p:nvSpPr>
          <p:spPr>
            <a:xfrm>
              <a:off x="1518371" y="3433020"/>
              <a:ext cx="405501" cy="1317768"/>
            </a:xfrm>
            <a:custGeom>
              <a:pathLst>
                <a:path w="405500" h="1317767">
                  <a:moveTo>
                    <a:pt x="277409" y="1265472"/>
                  </a:moveTo>
                  <a:lnTo>
                    <a:pt x="306111" y="1258614"/>
                  </a:lnTo>
                  <a:lnTo>
                    <a:pt x="7661" y="21507"/>
                  </a:lnTo>
                  <a:lnTo>
                    <a:pt x="64938" y="7664"/>
                  </a:lnTo>
                  <a:lnTo>
                    <a:pt x="363388" y="1244771"/>
                  </a:lnTo>
                  <a:lnTo>
                    <a:pt x="392090" y="1237786"/>
                  </a:lnTo>
                  <a:lnTo>
                    <a:pt x="348656" y="1309033"/>
                  </a:lnTo>
                  <a:close/>
                </a:path>
              </a:pathLst>
            </a:custGeom>
            <a:ln w="12700" cap="flat">
              <a:solidFill>
                <a:srgbClr val="2F528F"/>
              </a:solidFill>
              <a:prstDash val="solid"/>
              <a:miter lim="8"/>
            </a:ln>
          </p:spPr>
        </p:sp>
        <p:sp>
          <p:nvSpPr>
            <p:cNvPr id="9" name="shape 9"/>
            <p:cNvSpPr txBox="1"/>
            <p:nvPr/>
          </p:nvSpPr>
          <p:spPr>
            <a:xfrm>
              <a:off x="852145" y="527695"/>
              <a:ext cx="9609477" cy="46500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3100" spc="-65">
                  <a:solidFill>
                    <a:srgbClr val="0B49CB"/>
                  </a:solidFill>
                  <a:latin typeface="Arial"/>
                  <a:cs typeface="Arial"/>
                </a:rPr>
                <a:t>SpaceX Falcon9 – Launch Site to proximity Distance Map</a:t>
              </a:r>
              <a:endParaRPr/>
            </a:p>
          </p:txBody>
        </p:sp>
        <p:sp>
          <p:nvSpPr>
            <p:cNvPr id="10" name="shape 10"/>
            <p:cNvSpPr txBox="1"/>
            <p:nvPr/>
          </p:nvSpPr>
          <p:spPr>
            <a:xfrm>
              <a:off x="1824482" y="3935984"/>
              <a:ext cx="2191649" cy="145542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>
                <a:lnSpc>
                  <a:spcPts val="1025"/>
                </a:lnSpc>
              </a:pPr>
              <a:r>
                <a:rPr sz="1000">
                  <a:latin typeface="Calibri"/>
                  <a:cs typeface="Calibri"/>
                </a:rPr>
                <a:t>Fig 1 – Proximity site map for VAFB SLC-4E</a:t>
              </a:r>
              <a:endParaRPr/>
            </a:p>
          </p:txBody>
        </p:sp>
        <p:sp>
          <p:nvSpPr>
            <p:cNvPr id="11" name="shape 11"/>
            <p:cNvSpPr txBox="1"/>
            <p:nvPr/>
          </p:nvSpPr>
          <p:spPr>
            <a:xfrm>
              <a:off x="11112882" y="6107204"/>
              <a:ext cx="262891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 spc="-5">
                  <a:solidFill>
                    <a:srgbClr val="1C7DDB"/>
                  </a:solidFill>
                  <a:latin typeface="Arial"/>
                  <a:cs typeface="Arial"/>
                </a:rPr>
                <a:t>38</a:t>
              </a:r>
              <a:endParaRPr/>
            </a:p>
          </p:txBody>
        </p:sp>
        <p:sp>
          <p:nvSpPr>
            <p:cNvPr id="12" name="shape 12"/>
            <p:cNvSpPr txBox="1"/>
            <p:nvPr/>
          </p:nvSpPr>
          <p:spPr>
            <a:xfrm>
              <a:off x="859460" y="6489040"/>
              <a:ext cx="2992114" cy="145543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>
                <a:lnSpc>
                  <a:spcPts val="1030"/>
                </a:lnSpc>
              </a:pPr>
              <a:r>
                <a:rPr sz="1000" spc="-5">
                  <a:latin typeface="Calibri"/>
                  <a:cs typeface="Calibri"/>
                </a:rPr>
                <a:t>Fig 2 – Zoom in for sites – coastline, railroad, and highway</a:t>
              </a:r>
              <a:endParaRPr/>
            </a:p>
          </p:txBody>
        </p:sp>
        <p:sp>
          <p:nvSpPr>
            <p:cNvPr id="13" name="shape 13"/>
            <p:cNvSpPr txBox="1"/>
            <p:nvPr/>
          </p:nvSpPr>
          <p:spPr>
            <a:xfrm>
              <a:off x="795338" y="1753870"/>
              <a:ext cx="4755515" cy="2122170"/>
            </a:xfrm>
            <a:prstGeom prst="rect"/>
            <a:noFill/>
            <a:ln w="9525">
              <a:solidFill>
                <a:srgbClr val="44546A"/>
              </a:solidFill>
            </a:ln>
          </p:spPr>
          <p:txBody>
            <a:bodyPr vertOverflow="overflow" horzOverflow="overflow" numCol="1" wrap="square" compatLnSpc="0" lIns="0" tIns="0" rIns="0" bIns="0">
              <a:spAutoFit/>
            </a:bodyPr>
            <a:lstStyle/>
            <a:p>
              <a:endParaRPr/>
            </a:p>
          </p:txBody>
        </p:sp>
        <p:sp>
          <p:nvSpPr>
            <p:cNvPr id="14" name="shape 14"/>
            <p:cNvSpPr txBox="1"/>
            <p:nvPr/>
          </p:nvSpPr>
          <p:spPr>
            <a:xfrm>
              <a:off x="6096000" y="1732788"/>
              <a:ext cx="5053965" cy="2307590"/>
            </a:xfrm>
            <a:prstGeom prst="rect"/>
            <a:solidFill>
              <a:srgbClr val="E7E6E6"/>
            </a:solidFill>
          </p:spPr>
          <p:txBody>
            <a:bodyPr vertOverflow="overflow" horzOverflow="overflow" numCol="1" wrap="square" compatLnSpc="0" lIns="0" tIns="50800" rIns="0" bIns="0">
              <a:spAutoFit/>
            </a:bodyPr>
            <a:p>
              <a:pPr marL="92075" marR="180975">
                <a:lnSpc>
                  <a:spcPct val="97755"/>
                </a:lnSpc>
                <a:spcBef>
                  <a:spcPts val="400"/>
                </a:spcBef>
              </a:pPr>
              <a:r>
                <a:rPr sz="1200">
                  <a:latin typeface="Calibri"/>
                  <a:cs typeface="Calibri"/>
                </a:rPr>
                <a:t>Figure 1 displays all the proximity sites marked on the map for Launch Site </a:t>
              </a:r>
              <a:r>
                <a:rPr sz="1200" spc="-5">
                  <a:latin typeface="Calibri"/>
                  <a:cs typeface="Calibri"/>
                </a:rPr>
                <a:t>VAFB SLC-4E. City Lompoc is located further away from Launch Site compared </a:t>
              </a:r>
              <a:r>
                <a:rPr sz="1200">
                  <a:latin typeface="Calibri"/>
                  <a:cs typeface="Calibri"/>
                </a:rPr>
                <a:t>to other proximities such as coastline, railroad, highway, etc. The map also displays a marker with city distance from the Launch Site (14.09 km)</a:t>
              </a:r>
              <a:endParaRPr/>
            </a:p>
            <a:p>
              <a:pPr marL="92075" marR="460375" algn="just">
                <a:lnSpc>
                  <a:spcPct val="96610"/>
                </a:lnSpc>
                <a:spcBef>
                  <a:spcPts val="1500"/>
                </a:spcBef>
              </a:pPr>
              <a:r>
                <a:rPr sz="1200" spc="-5">
                  <a:latin typeface="Calibri"/>
                  <a:cs typeface="Calibri"/>
                </a:rPr>
                <a:t>Figure 2 provides a zoom in view into other proximities such as coastline, </a:t>
              </a:r>
              <a:r>
                <a:rPr sz="1200">
                  <a:latin typeface="Calibri"/>
                  <a:cs typeface="Calibri"/>
                </a:rPr>
                <a:t>railroad, and highway with respective distances from the Launch Site</a:t>
              </a:r>
              <a:endParaRPr/>
            </a:p>
            <a:p>
              <a:pPr marL="92075" marR="106680">
                <a:lnSpc>
                  <a:spcPct val="97717"/>
                </a:lnSpc>
                <a:spcBef>
                  <a:spcPts val="1500"/>
                </a:spcBef>
              </a:pPr>
              <a:r>
                <a:rPr sz="1200">
                  <a:latin typeface="Calibri"/>
                  <a:cs typeface="Calibri"/>
                </a:rPr>
                <a:t>In general, cities are located away from the Launch Sites to minimize impacts </a:t>
              </a:r>
              <a:r>
                <a:rPr sz="1200" spc="-5">
                  <a:latin typeface="Calibri"/>
                  <a:cs typeface="Calibri"/>
                </a:rPr>
                <a:t>of any accidental impacts to the general public and infrastructure. Launch Sites </a:t>
              </a:r>
              <a:r>
                <a:rPr sz="1200">
                  <a:latin typeface="Calibri"/>
                  <a:cs typeface="Calibri"/>
                </a:rPr>
                <a:t>are strategically located near the coastline, railroad, and highways to provide easy access to resources.</a:t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3" name="shape 3"/>
          <p:cNvSpPr txBox="1"/>
          <p:nvPr/>
        </p:nvSpPr>
        <p:spPr>
          <a:xfrm>
            <a:off x="11234801" y="6107204"/>
            <a:ext cx="141477" cy="248761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/>
            <a:r>
              <a:rPr sz="1600">
                <a:solidFill>
                  <a:srgbClr val="1C7DDB"/>
                </a:solidFill>
                <a:latin typeface="Arial"/>
                <a:cs typeface="Arial"/>
              </a:rPr>
              <a:t>4</a:t>
            </a:r>
            <a:endParaRPr/>
          </a:p>
        </p:txBody>
      </p:sp>
      <p:sp>
        <p:nvSpPr>
          <p:cNvPr id="4" name="shape 4"/>
          <p:cNvSpPr txBox="1"/>
          <p:nvPr/>
        </p:nvSpPr>
        <p:spPr>
          <a:xfrm>
            <a:off x="910057" y="473805"/>
            <a:ext cx="9700019" cy="5454452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/>
            <a:r>
              <a:rPr sz="3700">
                <a:solidFill>
                  <a:srgbClr val="0B49CB"/>
                </a:solidFill>
                <a:latin typeface="Arial"/>
                <a:cs typeface="Arial"/>
              </a:rPr>
              <a:t>Introduction</a:t>
            </a:r>
            <a:endParaRPr/>
          </a:p>
          <a:p>
            <a:pPr marL="238074" indent="-228549">
              <a:spcBef>
                <a:spcPts val="2200"/>
              </a:spcBef>
              <a:buClr>
                <a:srgbClr val="363636"/>
              </a:buClr>
              <a:buSzPts val="2200"/>
              <a:buFont typeface="Arial"/>
              <a:buChar char="•"/>
            </a:pPr>
            <a:r>
              <a:rPr sz="2200">
                <a:solidFill>
                  <a:srgbClr val="363636"/>
                </a:solidFill>
                <a:latin typeface="Arial"/>
                <a:cs typeface="Arial"/>
              </a:rPr>
              <a:t>Project background and context</a:t>
            </a:r>
            <a:endParaRPr/>
          </a:p>
          <a:p>
            <a:pPr marL="695351" marR="9525" indent="-228600">
              <a:lnSpc>
                <a:spcPct val="83174"/>
              </a:lnSpc>
              <a:spcBef>
                <a:spcPts val="1400"/>
              </a:spcBef>
              <a:buClr>
                <a:srgbClr val="363636"/>
              </a:buClr>
              <a:buSzPts val="1900"/>
              <a:buFont typeface="Arial"/>
              <a:buChar char="•"/>
            </a:pPr>
            <a:r>
              <a:rPr sz="1900" spc="-35">
                <a:solidFill>
                  <a:srgbClr val="363636"/>
                </a:solidFill>
                <a:latin typeface="Arial"/>
                <a:cs typeface="Arial"/>
              </a:rPr>
              <a:t>With the recent successes in private space travel, space industry is becoming more and </a:t>
            </a:r>
            <a:r>
              <a:rPr sz="1900">
                <a:solidFill>
                  <a:srgbClr val="363636"/>
                </a:solidFill>
                <a:latin typeface="Arial"/>
                <a:cs typeface="Arial"/>
              </a:rPr>
              <a:t>more mainstream and accessible to general population. Cost of launch continues to remain a key barrier for new competitors to enter the space race</a:t>
            </a:r>
            <a:endParaRPr/>
          </a:p>
          <a:p>
            <a:pPr marL="695351" marR="9525" indent="-228600">
              <a:lnSpc>
                <a:spcPct val="83339"/>
              </a:lnSpc>
              <a:spcBef>
                <a:spcPts val="1400"/>
              </a:spcBef>
              <a:buClr>
                <a:srgbClr val="363636"/>
              </a:buClr>
              <a:buSzPts val="1900"/>
              <a:buFont typeface="Arial"/>
              <a:buChar char="•"/>
            </a:pPr>
            <a:r>
              <a:rPr sz="1900">
                <a:solidFill>
                  <a:srgbClr val="363636"/>
                </a:solidFill>
                <a:latin typeface="Arial"/>
                <a:cs typeface="Arial"/>
              </a:rPr>
              <a:t>SpaceX with its first stage reuse capabilities offers a key advantage against its </a:t>
            </a:r>
            <a:r>
              <a:rPr sz="1900" spc="-35">
                <a:solidFill>
                  <a:srgbClr val="363636"/>
                </a:solidFill>
                <a:latin typeface="Arial"/>
                <a:cs typeface="Arial"/>
              </a:rPr>
              <a:t>competitors. Each SpaceX launch costs around 62 million dollar and SpaceX can reuse </a:t>
            </a:r>
            <a:r>
              <a:rPr sz="1900">
                <a:solidFill>
                  <a:srgbClr val="363636"/>
                </a:solidFill>
                <a:latin typeface="Arial"/>
                <a:cs typeface="Arial"/>
              </a:rPr>
              <a:t>stage 1 for future launches. This provides SpaceX a unique advantage where other competitors are spending around 165 mission plus for each launch</a:t>
            </a:r>
            <a:endParaRPr/>
          </a:p>
          <a:p>
            <a:pPr marL="695351" indent="-228600">
              <a:lnSpc>
                <a:spcPts val="1200"/>
              </a:lnSpc>
              <a:buClr>
                <a:srgbClr val="363636"/>
              </a:buClr>
              <a:buSzPts val="1900"/>
              <a:buFont typeface="Arial"/>
              <a:buChar char="•"/>
            </a:pPr>
            <a:r>
              <a:rPr sz="1200">
                <a:latin typeface="Arial"/>
                <a:cs typeface="Arial"/>
              </a:rPr>
              <a:t/>
            </a:r>
            <a:endParaRPr sz="1200"/>
          </a:p>
          <a:p>
            <a:pPr marL="695351" indent="-228600">
              <a:lnSpc>
                <a:spcPts val="1200"/>
              </a:lnSpc>
              <a:buClr>
                <a:srgbClr val="363636"/>
              </a:buClr>
              <a:buSzPts val="1900"/>
              <a:buFont typeface="Arial"/>
              <a:buChar char="•"/>
            </a:pPr>
            <a:r>
              <a:rPr sz="1200">
                <a:latin typeface="Arial"/>
                <a:cs typeface="Arial"/>
              </a:rPr>
              <a:t/>
            </a:r>
            <a:endParaRPr sz="1200"/>
          </a:p>
          <a:p>
            <a:pPr marL="695351" indent="-228600">
              <a:lnSpc>
                <a:spcPts val="1200"/>
              </a:lnSpc>
              <a:buClr>
                <a:srgbClr val="363636"/>
              </a:buClr>
              <a:buSzPts val="1900"/>
              <a:buFont typeface="Arial"/>
              <a:buChar char="•"/>
            </a:pPr>
            <a:r>
              <a:rPr sz="1200">
                <a:latin typeface="Arial"/>
                <a:cs typeface="Arial"/>
              </a:rPr>
              <a:t/>
            </a:r>
            <a:endParaRPr sz="1200"/>
          </a:p>
          <a:p>
            <a:pPr marL="695351" indent="-228600">
              <a:lnSpc>
                <a:spcPts val="700"/>
              </a:lnSpc>
              <a:buClr>
                <a:srgbClr val="363636"/>
              </a:buClr>
              <a:buSzPts val="1900"/>
              <a:buFont typeface="Arial"/>
              <a:buChar char="•"/>
            </a:pPr>
            <a:r>
              <a:rPr sz="700">
                <a:latin typeface="Arial"/>
                <a:cs typeface="Arial"/>
              </a:rPr>
              <a:t/>
            </a:r>
            <a:endParaRPr sz="1200"/>
          </a:p>
          <a:p>
            <a:pPr marL="238074" indent="-228549">
              <a:buClr>
                <a:srgbClr val="363636"/>
              </a:buClr>
              <a:buSzPts val="2200"/>
              <a:buFont typeface="Arial"/>
              <a:buChar char="•"/>
            </a:pPr>
            <a:r>
              <a:rPr sz="2200">
                <a:solidFill>
                  <a:srgbClr val="363636"/>
                </a:solidFill>
                <a:latin typeface="Arial"/>
                <a:cs typeface="Arial"/>
              </a:rPr>
              <a:t>Problems you want to find answers</a:t>
            </a:r>
            <a:endParaRPr/>
          </a:p>
          <a:p>
            <a:pPr marL="695351" indent="-228600">
              <a:spcBef>
                <a:spcPts val="1000"/>
              </a:spcBef>
              <a:buClr>
                <a:srgbClr val="363636"/>
              </a:buClr>
              <a:buSzPts val="1900"/>
              <a:buFont typeface="Arial"/>
              <a:buChar char="•"/>
            </a:pPr>
            <a:r>
              <a:rPr sz="1900">
                <a:solidFill>
                  <a:srgbClr val="363636"/>
                </a:solidFill>
                <a:latin typeface="Arial"/>
                <a:cs typeface="Arial"/>
              </a:rPr>
              <a:t>Determine if the first stage of SpaceX Falcon 9 will land successfully</a:t>
            </a:r>
            <a:endParaRPr/>
          </a:p>
          <a:p>
            <a:pPr marL="695351" marR="441325" indent="-228600" algn="just">
              <a:lnSpc>
                <a:spcPct val="84548"/>
              </a:lnSpc>
              <a:spcBef>
                <a:spcPts val="1400"/>
              </a:spcBef>
              <a:buClr>
                <a:srgbClr val="363636"/>
              </a:buClr>
              <a:buSzPts val="1900"/>
              <a:buFont typeface="Arial"/>
              <a:buChar char="•"/>
            </a:pPr>
            <a:r>
              <a:rPr sz="1900" spc="-30">
                <a:solidFill>
                  <a:srgbClr val="363636"/>
                </a:solidFill>
                <a:latin typeface="Arial"/>
                <a:cs typeface="Arial"/>
              </a:rPr>
              <a:t>Impact of different parameters/variables on the landing outcomes (e.g., launch site, </a:t>
            </a:r>
            <a:r>
              <a:rPr sz="1900">
                <a:solidFill>
                  <a:srgbClr val="363636"/>
                </a:solidFill>
                <a:latin typeface="Arial"/>
                <a:cs typeface="Arial"/>
              </a:rPr>
              <a:t>payload mass, booster version, etc.)</a:t>
            </a:r>
            <a:endParaRPr/>
          </a:p>
          <a:p>
            <a:pPr marL="695351" indent="-228600" algn="just">
              <a:spcBef>
                <a:spcPts val="1000"/>
              </a:spcBef>
              <a:buClr>
                <a:srgbClr val="363636"/>
              </a:buClr>
              <a:buSzPts val="1900"/>
              <a:buFont typeface="Arial"/>
              <a:buChar char="•"/>
            </a:pPr>
            <a:r>
              <a:rPr sz="1900">
                <a:solidFill>
                  <a:srgbClr val="363636"/>
                </a:solidFill>
                <a:latin typeface="Arial"/>
                <a:cs typeface="Arial"/>
              </a:rPr>
              <a:t>Correlations between launch sites and success rates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pic>
          <p:nvPicPr>
            <p:cNvPr id="4" name="shap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9175" y="1685925"/>
              <a:ext cx="6848475" cy="3676650"/>
            </a:xfrm>
            <a:prstGeom prst="rect"/>
          </p:spPr>
        </p:pic>
        <p:sp>
          <p:nvSpPr>
            <p:cNvPr id="5" name="shape 5"/>
            <p:cNvSpPr txBox="1"/>
            <p:nvPr/>
          </p:nvSpPr>
          <p:spPr>
            <a:xfrm>
              <a:off x="852145" y="473552"/>
              <a:ext cx="7240170" cy="55135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3700" spc="-115">
                  <a:solidFill>
                    <a:srgbClr val="0B49CB"/>
                  </a:solidFill>
                  <a:latin typeface="Arial"/>
                  <a:cs typeface="Arial"/>
                </a:rPr>
                <a:t>Launch Success Counts For All Sites</a:t>
              </a:r>
              <a:endParaRPr/>
            </a:p>
          </p:txBody>
        </p:sp>
        <p:sp>
          <p:nvSpPr>
            <p:cNvPr id="6" name="shape 6"/>
            <p:cNvSpPr txBox="1"/>
            <p:nvPr/>
          </p:nvSpPr>
          <p:spPr>
            <a:xfrm>
              <a:off x="8125587" y="2062355"/>
              <a:ext cx="3306539" cy="2195322"/>
            </a:xfrm>
            <a:prstGeom prst="rect"/>
            <a:noFill/>
          </p:spPr>
          <p:txBody>
            <a:bodyPr vertOverflow="overflow" horzOverflow="overflow" numCol="1" wrap="square" compatLnSpc="0" lIns="0" tIns="12700" rIns="0" bIns="0">
              <a:spAutoFit/>
            </a:bodyPr>
            <a:p>
              <a:pPr marL="238074" indent="-228549">
                <a:spcBef>
                  <a:spcPts val="1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spc="-70">
                  <a:solidFill>
                    <a:srgbClr val="363636"/>
                  </a:solidFill>
                  <a:latin typeface="Arial"/>
                  <a:cs typeface="Arial"/>
                </a:rPr>
                <a:t>Launch Site ‘KSC LC-39A’</a:t>
              </a:r>
              <a:endParaRPr/>
            </a:p>
            <a:p>
              <a:pPr marL="9525" indent="228600">
                <a:spcBef>
                  <a:spcPts val="100"/>
                </a:spcBef>
              </a:pP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has the highest launch</a:t>
              </a:r>
              <a:endParaRPr/>
            </a:p>
            <a:p>
              <a:pPr marL="9525" indent="228600">
                <a:spcBef>
                  <a:spcPts val="100"/>
                </a:spcBef>
              </a:pP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success rate</a:t>
              </a:r>
              <a:endParaRPr/>
            </a:p>
            <a:p>
              <a:pPr marL="238074" marR="9525" indent="-228549">
                <a:lnSpc>
                  <a:spcPct val="104426"/>
                </a:lnSpc>
                <a:spcBef>
                  <a:spcPts val="14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spc="-75">
                  <a:solidFill>
                    <a:srgbClr val="363636"/>
                  </a:solidFill>
                  <a:latin typeface="Arial"/>
                  <a:cs typeface="Arial"/>
                </a:rPr>
                <a:t>Launch Site ‘CCAFS SLC-</a:t>
              </a:r>
              <a:r>
                <a:rPr sz="2200" spc="-30">
                  <a:solidFill>
                    <a:srgbClr val="363636"/>
                  </a:solidFill>
                  <a:latin typeface="Arial"/>
                  <a:cs typeface="Arial"/>
                </a:rPr>
                <a:t>40’ has the lowest launch 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success rate</a:t>
              </a:r>
              <a:endParaRPr/>
            </a:p>
          </p:txBody>
        </p:sp>
        <p:sp>
          <p:nvSpPr>
            <p:cNvPr id="7" name="shape 7"/>
            <p:cNvSpPr txBox="1"/>
            <p:nvPr/>
          </p:nvSpPr>
          <p:spPr>
            <a:xfrm>
              <a:off x="11112882" y="6107204"/>
              <a:ext cx="262891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 spc="-5">
                  <a:solidFill>
                    <a:srgbClr val="1C7DDB"/>
                  </a:solidFill>
                  <a:latin typeface="Arial"/>
                  <a:cs typeface="Arial"/>
                </a:rPr>
                <a:t>40</a:t>
              </a: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pic>
          <p:nvPicPr>
            <p:cNvPr id="4" name="shap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625" y="1657350"/>
              <a:ext cx="6067425" cy="3990975"/>
            </a:xfrm>
            <a:prstGeom prst="rect"/>
          </p:spPr>
        </p:pic>
        <p:sp>
          <p:nvSpPr>
            <p:cNvPr id="5" name="shape 5"/>
            <p:cNvSpPr txBox="1"/>
            <p:nvPr/>
          </p:nvSpPr>
          <p:spPr>
            <a:xfrm>
              <a:off x="852145" y="473552"/>
              <a:ext cx="9417544" cy="55135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3700" spc="-104">
                  <a:solidFill>
                    <a:srgbClr val="0B49CB"/>
                  </a:solidFill>
                  <a:latin typeface="Arial"/>
                  <a:cs typeface="Arial"/>
                </a:rPr>
                <a:t>Launch Site with Highest Launch Success Ratio</a:t>
              </a:r>
              <a:endParaRPr/>
            </a:p>
          </p:txBody>
        </p:sp>
        <p:sp>
          <p:nvSpPr>
            <p:cNvPr id="6" name="shape 6"/>
            <p:cNvSpPr txBox="1"/>
            <p:nvPr/>
          </p:nvSpPr>
          <p:spPr>
            <a:xfrm>
              <a:off x="7250557" y="2263629"/>
              <a:ext cx="3171968" cy="2709439"/>
            </a:xfrm>
            <a:prstGeom prst="rect"/>
            <a:noFill/>
          </p:spPr>
          <p:txBody>
            <a:bodyPr vertOverflow="overflow" horzOverflow="overflow" numCol="1" wrap="square" compatLnSpc="0" lIns="0" tIns="12700" rIns="0" bIns="0">
              <a:spAutoFit/>
            </a:bodyPr>
            <a:p>
              <a:pPr marL="238074" indent="-228549">
                <a:spcBef>
                  <a:spcPts val="1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spc="-80">
                  <a:solidFill>
                    <a:srgbClr val="363636"/>
                  </a:solidFill>
                  <a:latin typeface="Arial"/>
                  <a:cs typeface="Arial"/>
                </a:rPr>
                <a:t>KSC LC-39A Launch Site</a:t>
              </a:r>
              <a:endParaRPr/>
            </a:p>
            <a:p>
              <a:pPr marL="9525" indent="228600">
                <a:spcBef>
                  <a:spcPts val="100"/>
                </a:spcBef>
              </a:pP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has the highest launch</a:t>
              </a:r>
              <a:endParaRPr/>
            </a:p>
            <a:p>
              <a:pPr marL="9525" indent="228600">
                <a:spcBef>
                  <a:spcPts val="100"/>
                </a:spcBef>
              </a:pP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success rate and count</a:t>
              </a:r>
              <a:endParaRPr/>
            </a:p>
            <a:p>
              <a:pPr marL="238074" marR="285115" indent="-228549" algn="just">
                <a:lnSpc>
                  <a:spcPct val="104683"/>
                </a:lnSpc>
                <a:spcBef>
                  <a:spcPts val="14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spc="-70">
                  <a:solidFill>
                    <a:srgbClr val="363636"/>
                  </a:solidFill>
                  <a:latin typeface="Arial"/>
                  <a:cs typeface="Arial"/>
                </a:rPr>
                <a:t>Launch success rate is 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76.9%</a:t>
              </a:r>
              <a:endParaRPr/>
            </a:p>
            <a:p>
              <a:pPr marL="238074" marR="285115" indent="-228549" algn="just">
                <a:lnSpc>
                  <a:spcPct val="104438"/>
                </a:lnSpc>
                <a:spcBef>
                  <a:spcPts val="1400"/>
                </a:spcBef>
                <a:buClr>
                  <a:srgbClr val="363636"/>
                </a:buClr>
                <a:buSzPts val="2200"/>
                <a:buFont typeface="Arial"/>
                <a:buChar char="•"/>
              </a:pPr>
              <a:r>
                <a:rPr sz="2200" spc="-70">
                  <a:solidFill>
                    <a:srgbClr val="363636"/>
                  </a:solidFill>
                  <a:latin typeface="Arial"/>
                  <a:cs typeface="Arial"/>
                </a:rPr>
                <a:t>Launch success failure </a:t>
              </a: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rate is 23.1%</a:t>
              </a:r>
              <a:endParaRPr/>
            </a:p>
          </p:txBody>
        </p:sp>
        <p:sp>
          <p:nvSpPr>
            <p:cNvPr id="7" name="shape 7"/>
            <p:cNvSpPr txBox="1"/>
            <p:nvPr/>
          </p:nvSpPr>
          <p:spPr>
            <a:xfrm>
              <a:off x="11112882" y="6107204"/>
              <a:ext cx="262891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 spc="-5">
                  <a:solidFill>
                    <a:srgbClr val="1C7DDB"/>
                  </a:solidFill>
                  <a:latin typeface="Arial"/>
                  <a:cs typeface="Arial"/>
                </a:rPr>
                <a:t>41</a:t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pic>
          <p:nvPicPr>
            <p:cNvPr id="4" name="shap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1381125"/>
              <a:ext cx="5543550" cy="3524250"/>
            </a:xfrm>
            <a:prstGeom prst="rect"/>
          </p:spPr>
        </p:pic>
        <p:pic>
          <p:nvPicPr>
            <p:cNvPr id="5" name="shape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6000" y="1371600"/>
              <a:ext cx="5676900" cy="3533775"/>
            </a:xfrm>
            <a:prstGeom prst="rect"/>
          </p:spPr>
        </p:pic>
        <p:sp>
          <p:nvSpPr>
            <p:cNvPr id="6" name="shape 6"/>
            <p:cNvSpPr txBox="1"/>
            <p:nvPr/>
          </p:nvSpPr>
          <p:spPr>
            <a:xfrm>
              <a:off x="852145" y="520451"/>
              <a:ext cx="9811534" cy="507834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3400" spc="-75">
                  <a:solidFill>
                    <a:srgbClr val="0B49CB"/>
                  </a:solidFill>
                  <a:latin typeface="Arial"/>
                  <a:cs typeface="Arial"/>
                </a:rPr>
                <a:t>Payload vs. Launch Outcome Scatter Plot for All Sites</a:t>
              </a:r>
              <a:endParaRPr/>
            </a:p>
          </p:txBody>
        </p:sp>
        <p:sp>
          <p:nvSpPr>
            <p:cNvPr id="7" name="shape 7"/>
            <p:cNvSpPr txBox="1"/>
            <p:nvPr/>
          </p:nvSpPr>
          <p:spPr>
            <a:xfrm>
              <a:off x="635127" y="5069057"/>
              <a:ext cx="8631909" cy="1277105"/>
            </a:xfrm>
            <a:prstGeom prst="rect"/>
            <a:noFill/>
          </p:spPr>
          <p:txBody>
            <a:bodyPr vertOverflow="overflow" horzOverflow="overflow" numCol="1" wrap="square" compatLnSpc="0" lIns="0" tIns="12700" rIns="0" bIns="0">
              <a:spAutoFit/>
            </a:bodyPr>
            <a:p>
              <a:pPr marL="238125" indent="-228600">
                <a:spcBef>
                  <a:spcPts val="100"/>
                </a:spcBef>
                <a:buClr>
                  <a:srgbClr val="363636"/>
                </a:buClr>
                <a:buSzPts val="2000"/>
                <a:buFont typeface="Arial"/>
                <a:buChar char="•"/>
              </a:pPr>
              <a:r>
                <a:rPr sz="2000" spc="-20">
                  <a:solidFill>
                    <a:srgbClr val="363636"/>
                  </a:solidFill>
                  <a:latin typeface="Arial"/>
                  <a:cs typeface="Arial"/>
                </a:rPr>
                <a:t>Most successful launches are in the payload range from 2000 to about 5500</a:t>
              </a:r>
              <a:endParaRPr/>
            </a:p>
            <a:p>
              <a:pPr marL="238125" indent="-228600">
                <a:spcBef>
                  <a:spcPts val="1500"/>
                </a:spcBef>
                <a:buClr>
                  <a:srgbClr val="363636"/>
                </a:buClr>
                <a:buSzPts val="2000"/>
                <a:buFont typeface="Arial"/>
                <a:buChar char="•"/>
              </a:pPr>
              <a:r>
                <a:rPr sz="2000">
                  <a:solidFill>
                    <a:srgbClr val="363636"/>
                  </a:solidFill>
                  <a:latin typeface="Arial"/>
                  <a:cs typeface="Arial"/>
                </a:rPr>
                <a:t>Booster version category ‘FT’ has the most successful launches</a:t>
              </a:r>
              <a:endParaRPr/>
            </a:p>
            <a:p>
              <a:pPr marL="238125" indent="-228600">
                <a:spcBef>
                  <a:spcPts val="1500"/>
                </a:spcBef>
                <a:buClr>
                  <a:srgbClr val="363636"/>
                </a:buClr>
                <a:buSzPts val="2000"/>
                <a:buFont typeface="Arial"/>
                <a:buChar char="•"/>
              </a:pPr>
              <a:r>
                <a:rPr sz="2000" spc="-5">
                  <a:solidFill>
                    <a:srgbClr val="363636"/>
                  </a:solidFill>
                  <a:latin typeface="Arial"/>
                  <a:cs typeface="Arial"/>
                </a:rPr>
                <a:t>Only booster with a success launch when payload is greater than 6k is ‘B4’</a:t>
              </a:r>
              <a:endParaRPr/>
            </a:p>
          </p:txBody>
        </p:sp>
        <p:sp>
          <p:nvSpPr>
            <p:cNvPr id="8" name="shape 8"/>
            <p:cNvSpPr txBox="1"/>
            <p:nvPr/>
          </p:nvSpPr>
          <p:spPr>
            <a:xfrm>
              <a:off x="11112882" y="6107204"/>
              <a:ext cx="262891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 spc="-5">
                  <a:solidFill>
                    <a:srgbClr val="1C7DDB"/>
                  </a:solidFill>
                  <a:latin typeface="Arial"/>
                  <a:cs typeface="Arial"/>
                </a:rPr>
                <a:t>42</a:t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pic>
          <p:nvPicPr>
            <p:cNvPr id="4" name="shap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1485900"/>
              <a:ext cx="3962400" cy="3228975"/>
            </a:xfrm>
            <a:prstGeom prst="rect"/>
          </p:spPr>
        </p:pic>
        <p:pic>
          <p:nvPicPr>
            <p:cNvPr id="5" name="shape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800" y="4933950"/>
              <a:ext cx="3886200" cy="1390650"/>
            </a:xfrm>
            <a:prstGeom prst="rect"/>
          </p:spPr>
        </p:pic>
        <p:sp>
          <p:nvSpPr>
            <p:cNvPr id="6" name="shape 6"/>
            <p:cNvSpPr txBox="1"/>
            <p:nvPr/>
          </p:nvSpPr>
          <p:spPr>
            <a:xfrm>
              <a:off x="852145" y="473805"/>
              <a:ext cx="4524382" cy="55135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3700" spc="-110">
                  <a:solidFill>
                    <a:srgbClr val="0B49CB"/>
                  </a:solidFill>
                  <a:latin typeface="Arial"/>
                  <a:cs typeface="Arial"/>
                </a:rPr>
                <a:t>Classification Accuracy</a:t>
              </a:r>
              <a:endParaRPr/>
            </a:p>
          </p:txBody>
        </p:sp>
        <p:sp>
          <p:nvSpPr>
            <p:cNvPr id="7" name="shape 7"/>
            <p:cNvSpPr txBox="1"/>
            <p:nvPr/>
          </p:nvSpPr>
          <p:spPr>
            <a:xfrm>
              <a:off x="5677154" y="1713209"/>
              <a:ext cx="5104889" cy="3716063"/>
            </a:xfrm>
            <a:prstGeom prst="rect"/>
            <a:noFill/>
          </p:spPr>
          <p:txBody>
            <a:bodyPr vertOverflow="overflow" horzOverflow="overflow" numCol="1" wrap="square" compatLnSpc="0" lIns="0" tIns="12700" rIns="0" bIns="0">
              <a:spAutoFit/>
            </a:bodyPr>
            <a:p>
              <a:pPr marL="238125" indent="-228600">
                <a:spcBef>
                  <a:spcPts val="100"/>
                </a:spcBef>
                <a:buClr>
                  <a:srgbClr val="363636"/>
                </a:buClr>
                <a:buSzPts val="2000"/>
                <a:buFont typeface="Arial"/>
                <a:buChar char="•"/>
              </a:pPr>
              <a:r>
                <a:rPr sz="2000">
                  <a:solidFill>
                    <a:srgbClr val="363636"/>
                  </a:solidFill>
                  <a:latin typeface="Arial"/>
                  <a:cs typeface="Arial"/>
                </a:rPr>
                <a:t>Based on the Accuracy scores and as also</a:t>
              </a:r>
              <a:endParaRPr/>
            </a:p>
            <a:p>
              <a:pPr marL="9525" indent="228600">
                <a:spcBef>
                  <a:spcPts val="100"/>
                </a:spcBef>
              </a:pPr>
              <a:r>
                <a:rPr sz="2000">
                  <a:solidFill>
                    <a:srgbClr val="363636"/>
                  </a:solidFill>
                  <a:latin typeface="Arial"/>
                  <a:cs typeface="Arial"/>
                </a:rPr>
                <a:t>evident from the bar chart, Decision Tree</a:t>
              </a:r>
              <a:endParaRPr/>
            </a:p>
            <a:p>
              <a:pPr marL="9525" indent="228600">
                <a:spcBef>
                  <a:spcPts val="100"/>
                </a:spcBef>
              </a:pPr>
              <a:r>
                <a:rPr sz="2000" spc="-30">
                  <a:solidFill>
                    <a:srgbClr val="363636"/>
                  </a:solidFill>
                  <a:latin typeface="Arial"/>
                  <a:cs typeface="Arial"/>
                </a:rPr>
                <a:t>algorithm has the highest classification score</a:t>
              </a:r>
              <a:endParaRPr/>
            </a:p>
            <a:p>
              <a:pPr marL="9525" indent="228600">
                <a:spcBef>
                  <a:spcPts val="100"/>
                </a:spcBef>
              </a:pPr>
              <a:r>
                <a:rPr sz="2000">
                  <a:solidFill>
                    <a:srgbClr val="363636"/>
                  </a:solidFill>
                  <a:latin typeface="Arial"/>
                  <a:cs typeface="Arial"/>
                </a:rPr>
                <a:t>with a value of .8750</a:t>
              </a:r>
              <a:endParaRPr/>
            </a:p>
            <a:p>
              <a:pPr marL="238125" marR="9525" indent="-228600">
                <a:lnSpc>
                  <a:spcPct val="105265"/>
                </a:lnSpc>
                <a:spcBef>
                  <a:spcPts val="1300"/>
                </a:spcBef>
                <a:buClr>
                  <a:srgbClr val="363636"/>
                </a:buClr>
                <a:buSzPts val="2000"/>
                <a:buFont typeface="Arial"/>
                <a:buChar char="•"/>
              </a:pPr>
              <a:r>
                <a:rPr sz="2000" spc="-25">
                  <a:solidFill>
                    <a:srgbClr val="363636"/>
                  </a:solidFill>
                  <a:latin typeface="Arial"/>
                  <a:cs typeface="Arial"/>
                </a:rPr>
                <a:t>Accuracy Score on the test data is the same </a:t>
              </a:r>
              <a:r>
                <a:rPr sz="2000" spc="-10">
                  <a:solidFill>
                    <a:srgbClr val="363636"/>
                  </a:solidFill>
                  <a:latin typeface="Arial"/>
                  <a:cs typeface="Arial"/>
                </a:rPr>
                <a:t>for all the classification algorithms based on </a:t>
              </a:r>
              <a:r>
                <a:rPr sz="2000">
                  <a:solidFill>
                    <a:srgbClr val="363636"/>
                  </a:solidFill>
                  <a:latin typeface="Arial"/>
                  <a:cs typeface="Arial"/>
                </a:rPr>
                <a:t>the data set with a value of .8333</a:t>
              </a:r>
              <a:endParaRPr/>
            </a:p>
            <a:p>
              <a:pPr marL="238125" marR="9525" indent="-228600">
                <a:lnSpc>
                  <a:spcPct val="104115"/>
                </a:lnSpc>
                <a:spcBef>
                  <a:spcPts val="1400"/>
                </a:spcBef>
                <a:buClr>
                  <a:srgbClr val="363636"/>
                </a:buClr>
                <a:buSzPts val="2000"/>
                <a:buFont typeface="Arial"/>
                <a:buChar char="•"/>
              </a:pPr>
              <a:r>
                <a:rPr sz="2000">
                  <a:solidFill>
                    <a:srgbClr val="363636"/>
                  </a:solidFill>
                  <a:latin typeface="Arial"/>
                  <a:cs typeface="Arial"/>
                </a:rPr>
                <a:t>Given that the Accuracy scores for Classfication algorithms are very close and </a:t>
              </a:r>
              <a:r>
                <a:rPr sz="2000" spc="-40">
                  <a:solidFill>
                    <a:srgbClr val="363636"/>
                  </a:solidFill>
                  <a:latin typeface="Arial"/>
                  <a:cs typeface="Arial"/>
                </a:rPr>
                <a:t>the test scores are the same, we may need a </a:t>
              </a:r>
              <a:r>
                <a:rPr sz="2000">
                  <a:solidFill>
                    <a:srgbClr val="363636"/>
                  </a:solidFill>
                  <a:latin typeface="Arial"/>
                  <a:cs typeface="Arial"/>
                </a:rPr>
                <a:t>broader data set to further tune the models</a:t>
              </a:r>
              <a:endParaRPr/>
            </a:p>
          </p:txBody>
        </p:sp>
        <p:sp>
          <p:nvSpPr>
            <p:cNvPr id="8" name="shape 8"/>
            <p:cNvSpPr txBox="1"/>
            <p:nvPr/>
          </p:nvSpPr>
          <p:spPr>
            <a:xfrm>
              <a:off x="11112882" y="6107204"/>
              <a:ext cx="262891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 spc="-5">
                  <a:solidFill>
                    <a:srgbClr val="1C7DDB"/>
                  </a:solidFill>
                  <a:latin typeface="Arial"/>
                  <a:cs typeface="Arial"/>
                </a:rPr>
                <a:t>44</a:t>
              </a: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pic>
          <p:nvPicPr>
            <p:cNvPr id="4" name="shap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00" y="1733550"/>
              <a:ext cx="4800600" cy="3562350"/>
            </a:xfrm>
            <a:prstGeom prst="rect"/>
          </p:spPr>
        </p:pic>
        <p:sp>
          <p:nvSpPr>
            <p:cNvPr id="5" name="shape 5"/>
            <p:cNvSpPr txBox="1"/>
            <p:nvPr/>
          </p:nvSpPr>
          <p:spPr>
            <a:xfrm>
              <a:off x="852145" y="473805"/>
              <a:ext cx="3383958" cy="55135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3700" spc="-75">
                  <a:solidFill>
                    <a:srgbClr val="0B49CB"/>
                  </a:solidFill>
                  <a:latin typeface="Arial"/>
                  <a:cs typeface="Arial"/>
                </a:rPr>
                <a:t>Confusion Matrix</a:t>
              </a:r>
              <a:endParaRPr/>
            </a:p>
          </p:txBody>
        </p:sp>
        <p:sp>
          <p:nvSpPr>
            <p:cNvPr id="6" name="shape 6"/>
            <p:cNvSpPr txBox="1"/>
            <p:nvPr/>
          </p:nvSpPr>
          <p:spPr>
            <a:xfrm>
              <a:off x="5817616" y="1600484"/>
              <a:ext cx="4659773" cy="4059720"/>
            </a:xfrm>
            <a:prstGeom prst="rect"/>
            <a:noFill/>
          </p:spPr>
          <p:txBody>
            <a:bodyPr vertOverflow="overflow" horzOverflow="overflow" numCol="1" wrap="square" compatLnSpc="0" lIns="0" tIns="50800" rIns="0" bIns="0">
              <a:spAutoFit/>
            </a:bodyPr>
            <a:p>
              <a:pPr marL="238125" marR="69850" indent="-228600" algn="just">
                <a:lnSpc>
                  <a:spcPct val="84093"/>
                </a:lnSpc>
                <a:spcBef>
                  <a:spcPts val="400"/>
                </a:spcBef>
                <a:buClr>
                  <a:srgbClr val="363636"/>
                </a:buClr>
                <a:buSzPts val="1700"/>
                <a:buFont typeface="Arial"/>
                <a:buChar char="•"/>
              </a:pPr>
              <a:r>
                <a:rPr sz="1700" spc="-30">
                  <a:solidFill>
                    <a:srgbClr val="363636"/>
                  </a:solidFill>
                  <a:latin typeface="Arial"/>
                  <a:cs typeface="Arial"/>
                </a:rPr>
                <a:t>The confusion matrix is same for all the models </a:t>
              </a:r>
              <a:r>
                <a:rPr sz="1700">
                  <a:solidFill>
                    <a:srgbClr val="363636"/>
                  </a:solidFill>
                  <a:latin typeface="Arial"/>
                  <a:cs typeface="Arial"/>
                </a:rPr>
                <a:t>(LR, SVM, Decision Tree, KNN)</a:t>
              </a:r>
              <a:endParaRPr/>
            </a:p>
            <a:p>
              <a:pPr marL="238125" marR="12700" indent="-228600" algn="just">
                <a:lnSpc>
                  <a:spcPct val="83188"/>
                </a:lnSpc>
                <a:spcBef>
                  <a:spcPts val="1400"/>
                </a:spcBef>
                <a:buClr>
                  <a:srgbClr val="363636"/>
                </a:buClr>
                <a:buSzPts val="1700"/>
                <a:buFont typeface="Arial"/>
                <a:buChar char="•"/>
              </a:pPr>
              <a:r>
                <a:rPr sz="1700" spc="-25">
                  <a:solidFill>
                    <a:srgbClr val="363636"/>
                  </a:solidFill>
                  <a:latin typeface="Arial"/>
                  <a:cs typeface="Arial"/>
                </a:rPr>
                <a:t>Per the confusion matrix, the classifier made 18 </a:t>
              </a:r>
              <a:r>
                <a:rPr sz="1700">
                  <a:solidFill>
                    <a:srgbClr val="363636"/>
                  </a:solidFill>
                  <a:latin typeface="Arial"/>
                  <a:cs typeface="Arial"/>
                </a:rPr>
                <a:t>predictions</a:t>
              </a:r>
              <a:endParaRPr/>
            </a:p>
            <a:p>
              <a:pPr marL="238125" marR="281940" indent="-228600" algn="just">
                <a:lnSpc>
                  <a:spcPct val="83705"/>
                </a:lnSpc>
                <a:spcBef>
                  <a:spcPts val="1400"/>
                </a:spcBef>
                <a:buClr>
                  <a:srgbClr val="363636"/>
                </a:buClr>
                <a:buSzPts val="1700"/>
                <a:buFont typeface="Arial"/>
                <a:buChar char="•"/>
              </a:pPr>
              <a:r>
                <a:rPr sz="1700" spc="-20">
                  <a:solidFill>
                    <a:srgbClr val="363636"/>
                  </a:solidFill>
                  <a:latin typeface="Arial"/>
                  <a:cs typeface="Arial"/>
                </a:rPr>
                <a:t>12 </a:t>
              </a:r>
              <a:r>
                <a:rPr sz="1700" spc="-25">
                  <a:solidFill>
                    <a:srgbClr val="363636"/>
                  </a:solidFill>
                  <a:latin typeface="Arial"/>
                  <a:cs typeface="Arial"/>
                </a:rPr>
                <a:t>scenarios were predicted Yes for landing</a:t>
              </a:r>
              <a:r>
                <a:rPr sz="1700" spc="-20">
                  <a:solidFill>
                    <a:srgbClr val="363636"/>
                  </a:solidFill>
                  <a:latin typeface="Arial"/>
                  <a:cs typeface="Arial"/>
                </a:rPr>
                <a:t>, </a:t>
              </a:r>
              <a:r>
                <a:rPr sz="1700" spc="-30">
                  <a:solidFill>
                    <a:srgbClr val="363636"/>
                  </a:solidFill>
                  <a:latin typeface="Arial"/>
                  <a:cs typeface="Arial"/>
                </a:rPr>
                <a:t>and they did land successfully (True positive)</a:t>
              </a:r>
              <a:endParaRPr/>
            </a:p>
            <a:p>
              <a:pPr marL="238125" marR="9525" indent="-228600">
                <a:lnSpc>
                  <a:spcPct val="83163"/>
                </a:lnSpc>
                <a:spcBef>
                  <a:spcPts val="1400"/>
                </a:spcBef>
                <a:buClr>
                  <a:srgbClr val="363636"/>
                </a:buClr>
                <a:buSzPts val="1700"/>
                <a:buFont typeface="Arial"/>
                <a:buChar char="•"/>
              </a:pPr>
              <a:r>
                <a:rPr sz="1700">
                  <a:solidFill>
                    <a:srgbClr val="363636"/>
                  </a:solidFill>
                  <a:latin typeface="Arial"/>
                  <a:cs typeface="Arial"/>
                </a:rPr>
                <a:t>3 scenarios (top left) were predicted No for landing, and they did not land (True negative)</a:t>
              </a:r>
              <a:endParaRPr/>
            </a:p>
            <a:p>
              <a:pPr marL="238125" marR="9525" indent="-228600">
                <a:lnSpc>
                  <a:spcPct val="83162"/>
                </a:lnSpc>
                <a:spcBef>
                  <a:spcPts val="1400"/>
                </a:spcBef>
                <a:buClr>
                  <a:srgbClr val="363636"/>
                </a:buClr>
                <a:buSzPts val="1700"/>
                <a:buFont typeface="Arial"/>
                <a:buChar char="•"/>
              </a:pPr>
              <a:r>
                <a:rPr sz="1700">
                  <a:solidFill>
                    <a:srgbClr val="363636"/>
                  </a:solidFill>
                  <a:latin typeface="Arial"/>
                  <a:cs typeface="Arial"/>
                </a:rPr>
                <a:t>3 scenarios (top right) were predicted Yes for landing, but they did not land successfully (False positive)</a:t>
              </a:r>
              <a:endParaRPr/>
            </a:p>
            <a:p>
              <a:pPr marL="238125" marR="9525" indent="-228600">
                <a:lnSpc>
                  <a:spcPct val="83867"/>
                </a:lnSpc>
                <a:spcBef>
                  <a:spcPts val="1400"/>
                </a:spcBef>
                <a:buClr>
                  <a:srgbClr val="363636"/>
                </a:buClr>
                <a:buSzPts val="1700"/>
                <a:buFont typeface="Arial"/>
                <a:buChar char="•"/>
              </a:pPr>
              <a:r>
                <a:rPr sz="1700">
                  <a:solidFill>
                    <a:srgbClr val="363636"/>
                  </a:solidFill>
                  <a:latin typeface="Arial"/>
                  <a:cs typeface="Arial"/>
                </a:rPr>
                <a:t>Overall, the classifier is correct about 83% of the time ((TP + TN) / Total) with a </a:t>
              </a:r>
              <a:r>
                <a:rPr sz="1700" spc="-30">
                  <a:solidFill>
                    <a:srgbClr val="363636"/>
                  </a:solidFill>
                  <a:latin typeface="Arial"/>
                  <a:cs typeface="Arial"/>
                </a:rPr>
                <a:t>misclassification or error rate ((FP + FN) / Total) </a:t>
              </a:r>
              <a:r>
                <a:rPr sz="1700">
                  <a:solidFill>
                    <a:srgbClr val="363636"/>
                  </a:solidFill>
                  <a:latin typeface="Arial"/>
                  <a:cs typeface="Arial"/>
                </a:rPr>
                <a:t>of about 16.5%</a:t>
              </a:r>
              <a:endParaRPr/>
            </a:p>
          </p:txBody>
        </p:sp>
        <p:sp>
          <p:nvSpPr>
            <p:cNvPr id="7" name="shape 7"/>
            <p:cNvSpPr txBox="1"/>
            <p:nvPr/>
          </p:nvSpPr>
          <p:spPr>
            <a:xfrm>
              <a:off x="11112882" y="6107204"/>
              <a:ext cx="262891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 spc="-5">
                  <a:solidFill>
                    <a:srgbClr val="1C7DDB"/>
                  </a:solidFill>
                  <a:latin typeface="Arial"/>
                  <a:cs typeface="Arial"/>
                </a:rPr>
                <a:t>45</a:t>
              </a: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3" name="shape 3"/>
          <p:cNvSpPr txBox="1"/>
          <p:nvPr/>
        </p:nvSpPr>
        <p:spPr>
          <a:xfrm>
            <a:off x="11112882" y="6107204"/>
            <a:ext cx="262891" cy="248761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/>
            <a:r>
              <a:rPr sz="1600" spc="-5">
                <a:solidFill>
                  <a:srgbClr val="1C7DDB"/>
                </a:solidFill>
                <a:latin typeface="Arial"/>
                <a:cs typeface="Arial"/>
              </a:rPr>
              <a:t>46</a:t>
            </a:r>
            <a:endParaRPr/>
          </a:p>
        </p:txBody>
      </p:sp>
      <p:sp>
        <p:nvSpPr>
          <p:cNvPr id="4" name="shape 4"/>
          <p:cNvSpPr txBox="1"/>
          <p:nvPr/>
        </p:nvSpPr>
        <p:spPr>
          <a:xfrm>
            <a:off x="852145" y="1307571"/>
            <a:ext cx="10167688" cy="4946006"/>
          </a:xfrm>
          <a:prstGeom prst="rect"/>
          <a:noFill/>
        </p:spPr>
        <p:txBody>
          <a:bodyPr vertOverflow="overflow" horzOverflow="overflow" numCol="1" wrap="square" compatLnSpc="0" lIns="0" tIns="12700" rIns="0" bIns="0">
            <a:spAutoFit/>
          </a:bodyPr>
          <a:p>
            <a:pPr marL="238125" indent="-228600" algn="just">
              <a:spcBef>
                <a:spcPts val="100"/>
              </a:spcBef>
              <a:buClr>
                <a:srgbClr val="363636"/>
              </a:buClr>
              <a:buSzPts val="2000"/>
              <a:buFont typeface="Arial"/>
              <a:buChar char="•"/>
            </a:pPr>
            <a:r>
              <a:rPr sz="2000">
                <a:solidFill>
                  <a:srgbClr val="363636"/>
                </a:solidFill>
                <a:latin typeface="Arial"/>
                <a:cs typeface="Arial"/>
              </a:rPr>
              <a:t>As the numbers of flights increase, the first stage is more likely to land successfully</a:t>
            </a:r>
            <a:endParaRPr/>
          </a:p>
          <a:p>
            <a:pPr marL="238125" marR="153670" indent="-228600" algn="just">
              <a:lnSpc>
                <a:spcPct val="95674"/>
              </a:lnSpc>
              <a:spcBef>
                <a:spcPts val="1300"/>
              </a:spcBef>
              <a:buClr>
                <a:srgbClr val="363636"/>
              </a:buClr>
              <a:buSzPts val="2000"/>
              <a:buFont typeface="Arial"/>
              <a:buChar char="•"/>
            </a:pPr>
            <a:r>
              <a:rPr sz="2000" spc="-45">
                <a:solidFill>
                  <a:srgbClr val="363636"/>
                </a:solidFill>
                <a:latin typeface="Arial"/>
                <a:cs typeface="Arial"/>
              </a:rPr>
              <a:t>Success rates appear go up as Payload increases but there is no clear correlation between </a:t>
            </a:r>
            <a:r>
              <a:rPr sz="2000">
                <a:solidFill>
                  <a:srgbClr val="363636"/>
                </a:solidFill>
                <a:latin typeface="Arial"/>
                <a:cs typeface="Arial"/>
              </a:rPr>
              <a:t>Payload mass and success rates</a:t>
            </a:r>
            <a:endParaRPr/>
          </a:p>
          <a:p>
            <a:pPr marL="238125" indent="-228600" algn="just">
              <a:spcBef>
                <a:spcPts val="1300"/>
              </a:spcBef>
              <a:buClr>
                <a:srgbClr val="363636"/>
              </a:buClr>
              <a:buSzPts val="2000"/>
              <a:buFont typeface="Arial"/>
              <a:buChar char="•"/>
            </a:pPr>
            <a:r>
              <a:rPr sz="2000">
                <a:solidFill>
                  <a:srgbClr val="363636"/>
                </a:solidFill>
                <a:latin typeface="Arial"/>
                <a:cs typeface="Arial"/>
              </a:rPr>
              <a:t>Launch success rate increased by about 80% from 2013 to 2020</a:t>
            </a:r>
            <a:endParaRPr/>
          </a:p>
          <a:p>
            <a:pPr marL="238125" marR="9525" indent="-228600" algn="just">
              <a:lnSpc>
                <a:spcPct val="95579"/>
              </a:lnSpc>
              <a:spcBef>
                <a:spcPts val="1300"/>
              </a:spcBef>
              <a:buClr>
                <a:srgbClr val="363636"/>
              </a:buClr>
              <a:buSzPts val="2000"/>
              <a:buFont typeface="Arial"/>
              <a:buChar char="•"/>
            </a:pPr>
            <a:r>
              <a:rPr sz="2000" spc="-65">
                <a:solidFill>
                  <a:srgbClr val="363636"/>
                </a:solidFill>
                <a:latin typeface="Arial"/>
                <a:cs typeface="Arial"/>
              </a:rPr>
              <a:t>Launch Site ‘KSC LC-39A’ has the highest launch success rate and Launch Site ‘CCAFS SLC-</a:t>
            </a:r>
            <a:r>
              <a:rPr sz="2000">
                <a:solidFill>
                  <a:srgbClr val="363636"/>
                </a:solidFill>
                <a:latin typeface="Arial"/>
                <a:cs typeface="Arial"/>
              </a:rPr>
              <a:t>40’ has the lowest launch success rate</a:t>
            </a:r>
            <a:endParaRPr/>
          </a:p>
          <a:p>
            <a:pPr marL="238125" marR="97155" indent="-228600" algn="just">
              <a:lnSpc>
                <a:spcPct val="93942"/>
              </a:lnSpc>
              <a:spcBef>
                <a:spcPts val="1400"/>
              </a:spcBef>
              <a:buClr>
                <a:srgbClr val="363636"/>
              </a:buClr>
              <a:buSzPts val="2000"/>
              <a:buFont typeface="Arial"/>
              <a:buChar char="•"/>
            </a:pPr>
            <a:r>
              <a:rPr sz="2000" spc="-65">
                <a:solidFill>
                  <a:srgbClr val="363636"/>
                </a:solidFill>
                <a:latin typeface="Arial"/>
                <a:cs typeface="Arial"/>
              </a:rPr>
              <a:t>Orbits ES-L1, GEO, HEO, and SSO have the highest launch success rates and orbit GTO the </a:t>
            </a:r>
            <a:r>
              <a:rPr sz="2000">
                <a:solidFill>
                  <a:srgbClr val="363636"/>
                </a:solidFill>
                <a:latin typeface="Arial"/>
                <a:cs typeface="Arial"/>
              </a:rPr>
              <a:t>lowest</a:t>
            </a:r>
            <a:endParaRPr/>
          </a:p>
          <a:p>
            <a:pPr marL="238125" marR="180340" indent="-228600" algn="just">
              <a:lnSpc>
                <a:spcPct val="94038"/>
              </a:lnSpc>
              <a:spcBef>
                <a:spcPts val="1400"/>
              </a:spcBef>
              <a:buClr>
                <a:srgbClr val="363636"/>
              </a:buClr>
              <a:buSzPts val="2000"/>
              <a:buFont typeface="Arial"/>
              <a:buChar char="•"/>
            </a:pPr>
            <a:r>
              <a:rPr sz="2000" spc="-35">
                <a:solidFill>
                  <a:srgbClr val="363636"/>
                </a:solidFill>
                <a:latin typeface="Arial"/>
                <a:cs typeface="Arial"/>
              </a:rPr>
              <a:t>Lunch sites are located strategically away from the cities and closer to coastline, railroads, </a:t>
            </a:r>
            <a:r>
              <a:rPr sz="2000">
                <a:solidFill>
                  <a:srgbClr val="363636"/>
                </a:solidFill>
                <a:latin typeface="Arial"/>
                <a:cs typeface="Arial"/>
              </a:rPr>
              <a:t>and highways</a:t>
            </a:r>
            <a:endParaRPr/>
          </a:p>
          <a:p>
            <a:pPr marL="238125" marR="90805" indent="-228600">
              <a:lnSpc>
                <a:spcPct val="94079"/>
              </a:lnSpc>
              <a:spcBef>
                <a:spcPts val="1400"/>
              </a:spcBef>
              <a:buClr>
                <a:srgbClr val="363636"/>
              </a:buClr>
              <a:buSzPts val="2000"/>
              <a:buFont typeface="Arial"/>
              <a:buChar char="•"/>
            </a:pPr>
            <a:r>
              <a:rPr sz="2000">
                <a:solidFill>
                  <a:srgbClr val="363636"/>
                </a:solidFill>
                <a:latin typeface="Arial"/>
                <a:cs typeface="Arial"/>
              </a:rPr>
              <a:t>The best performing Machine Learning Classfication Model is the Decision Tree with an accuracy of about 87.5%. When the models were scored on the test data, the accuracy </a:t>
            </a:r>
            <a:r>
              <a:rPr sz="2000" spc="-25">
                <a:solidFill>
                  <a:srgbClr val="363636"/>
                </a:solidFill>
                <a:latin typeface="Arial"/>
                <a:cs typeface="Arial"/>
              </a:rPr>
              <a:t>score was about 83% for all models. More data may be needed to further tune the models </a:t>
            </a:r>
            <a:r>
              <a:rPr sz="2000">
                <a:solidFill>
                  <a:srgbClr val="363636"/>
                </a:solidFill>
                <a:latin typeface="Arial"/>
                <a:cs typeface="Arial"/>
              </a:rPr>
              <a:t>and find a potential better fit.</a:t>
            </a:r>
            <a:endParaRPr/>
          </a:p>
        </p:txBody>
      </p:sp>
      <p:sp>
        <p:nvSpPr>
          <p:cNvPr id="5" name="shape 5"/>
          <p:cNvSpPr txBox="1"/>
          <p:nvPr/>
        </p:nvSpPr>
        <p:spPr>
          <a:xfrm>
            <a:off x="852145" y="473805"/>
            <a:ext cx="2400883" cy="551358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/>
            <a:r>
              <a:rPr sz="3700" spc="-125">
                <a:solidFill>
                  <a:srgbClr val="0B49CB"/>
                </a:solidFill>
                <a:latin typeface="Arial"/>
                <a:cs typeface="Arial"/>
              </a:rPr>
              <a:t>Conclusions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3" name="shape 3"/>
          <p:cNvSpPr txBox="1"/>
          <p:nvPr/>
        </p:nvSpPr>
        <p:spPr>
          <a:xfrm>
            <a:off x="11112882" y="6107204"/>
            <a:ext cx="262891" cy="248761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/>
            <a:r>
              <a:rPr sz="1600" spc="-5">
                <a:solidFill>
                  <a:srgbClr val="1C7DDB"/>
                </a:solidFill>
                <a:latin typeface="Arial"/>
                <a:cs typeface="Arial"/>
              </a:rPr>
              <a:t>47</a:t>
            </a:r>
            <a:endParaRPr/>
          </a:p>
        </p:txBody>
      </p:sp>
      <p:sp>
        <p:nvSpPr>
          <p:cNvPr id="4" name="shape 4"/>
          <p:cNvSpPr txBox="1"/>
          <p:nvPr/>
        </p:nvSpPr>
        <p:spPr>
          <a:xfrm>
            <a:off x="852145" y="1906018"/>
            <a:ext cx="9485947" cy="675437"/>
          </a:xfrm>
          <a:prstGeom prst="rect"/>
          <a:noFill/>
        </p:spPr>
        <p:txBody>
          <a:bodyPr vertOverflow="overflow" horzOverflow="overflow" numCol="1" wrap="square" compatLnSpc="0" lIns="0" tIns="12700" rIns="0" bIns="0">
            <a:spAutoFit/>
          </a:bodyPr>
          <a:p>
            <a:pPr marL="238074" indent="-228549">
              <a:spcBef>
                <a:spcPts val="100"/>
              </a:spcBef>
              <a:tabLst>
                <a:tab pos="238074" algn="l"/>
              </a:tabLst>
            </a:pPr>
            <a:r>
              <a:rPr sz="2200" spc="-5">
                <a:solidFill>
                  <a:srgbClr val="363636"/>
                </a:solidFill>
                <a:latin typeface="Arial"/>
                <a:cs typeface="Arial"/>
              </a:rPr>
              <a:t>•	</a:t>
            </a:r>
            <a:r>
              <a:rPr sz="2200" spc="-10">
                <a:solidFill>
                  <a:srgbClr val="363636"/>
                </a:solidFill>
                <a:latin typeface="Arial"/>
                <a:cs typeface="Arial"/>
              </a:rPr>
              <a:t>Include any relevant assets like Python code snippets, SQL queries, charts,</a:t>
            </a:r>
            <a:endParaRPr/>
          </a:p>
          <a:p>
            <a:pPr marL="9525" indent="228600">
              <a:spcBef>
                <a:spcPts val="100"/>
              </a:spcBef>
            </a:pPr>
            <a:r>
              <a:rPr sz="2200" spc="-25">
                <a:solidFill>
                  <a:srgbClr val="363636"/>
                </a:solidFill>
                <a:latin typeface="Arial"/>
                <a:cs typeface="Arial"/>
              </a:rPr>
              <a:t>Notebook outputs, or data sets that you may have created during this project</a:t>
            </a:r>
            <a:endParaRPr/>
          </a:p>
        </p:txBody>
      </p:sp>
      <p:sp>
        <p:nvSpPr>
          <p:cNvPr id="5" name="shape 5"/>
          <p:cNvSpPr txBox="1"/>
          <p:nvPr/>
        </p:nvSpPr>
        <p:spPr>
          <a:xfrm>
            <a:off x="852145" y="473805"/>
            <a:ext cx="1910989" cy="551358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/>
            <a:r>
              <a:rPr sz="3700" spc="-60">
                <a:solidFill>
                  <a:srgbClr val="0B49CB"/>
                </a:solidFill>
                <a:latin typeface="Arial"/>
                <a:cs typeface="Arial"/>
              </a:rPr>
              <a:t>Appendix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3" name="shape 3"/>
          <p:cNvSpPr txBox="1"/>
          <p:nvPr/>
        </p:nvSpPr>
        <p:spPr>
          <a:xfrm>
            <a:off x="11969116" y="6419354"/>
            <a:ext cx="141660" cy="249107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/>
            <a:r>
              <a:rPr sz="1600">
                <a:solidFill>
                  <a:srgbClr val="1C7DDB"/>
                </a:solidFill>
                <a:latin typeface="Arial"/>
                <a:cs typeface="Arial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3" name="shape 3"/>
          <p:cNvSpPr txBox="1"/>
          <p:nvPr/>
        </p:nvSpPr>
        <p:spPr>
          <a:xfrm>
            <a:off x="11234801" y="6107204"/>
            <a:ext cx="141477" cy="248761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/>
            <a:r>
              <a:rPr sz="1600">
                <a:solidFill>
                  <a:srgbClr val="1C7DDB"/>
                </a:solidFill>
                <a:latin typeface="Arial"/>
                <a:cs typeface="Arial"/>
              </a:rPr>
              <a:t>6</a:t>
            </a:r>
            <a:endParaRPr/>
          </a:p>
        </p:txBody>
      </p:sp>
      <p:sp>
        <p:nvSpPr>
          <p:cNvPr id="4" name="shape 4"/>
          <p:cNvSpPr txBox="1"/>
          <p:nvPr/>
        </p:nvSpPr>
        <p:spPr>
          <a:xfrm>
            <a:off x="852145" y="1350225"/>
            <a:ext cx="10204817" cy="5351615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/>
            <a:r>
              <a:rPr sz="2200">
                <a:solidFill>
                  <a:srgbClr val="0B49CB"/>
                </a:solidFill>
                <a:latin typeface="Arial"/>
                <a:cs typeface="Arial"/>
              </a:rPr>
              <a:t>Executive Summary</a:t>
            </a:r>
            <a:endParaRPr/>
          </a:p>
          <a:p>
            <a:pPr marL="238074" indent="-228549">
              <a:spcBef>
                <a:spcPts val="1500"/>
              </a:spcBef>
              <a:buClr>
                <a:srgbClr val="363636"/>
              </a:buClr>
              <a:buSzPts val="2200"/>
              <a:buFont typeface="Arial"/>
              <a:buChar char="•"/>
            </a:pPr>
            <a:r>
              <a:rPr sz="2200">
                <a:solidFill>
                  <a:srgbClr val="363636"/>
                </a:solidFill>
                <a:latin typeface="Arial"/>
                <a:cs typeface="Arial"/>
              </a:rPr>
              <a:t>Data collection methodology:</a:t>
            </a:r>
            <a:endParaRPr/>
          </a:p>
          <a:p>
            <a:pPr marL="695350" indent="-228600">
              <a:spcBef>
                <a:spcPts val="1500"/>
              </a:spcBef>
              <a:buClr>
                <a:srgbClr val="767171"/>
              </a:buClr>
              <a:buSzPts val="1900"/>
              <a:buFont typeface="Arial"/>
              <a:buChar char="•"/>
            </a:pPr>
            <a:r>
              <a:rPr sz="1900">
                <a:solidFill>
                  <a:srgbClr val="767171"/>
                </a:solidFill>
                <a:latin typeface="Arial"/>
                <a:cs typeface="Arial"/>
              </a:rPr>
              <a:t>SpaceX API</a:t>
            </a:r>
            <a:endParaRPr/>
          </a:p>
          <a:p>
            <a:pPr marL="695350" indent="-228600">
              <a:spcBef>
                <a:spcPts val="1500"/>
              </a:spcBef>
              <a:buClr>
                <a:srgbClr val="767171"/>
              </a:buClr>
              <a:buSzPts val="1900"/>
              <a:buFont typeface="Arial"/>
              <a:buChar char="•"/>
            </a:pPr>
            <a:r>
              <a:rPr sz="1900">
                <a:solidFill>
                  <a:srgbClr val="767171"/>
                </a:solidFill>
                <a:latin typeface="Arial"/>
                <a:cs typeface="Arial"/>
              </a:rPr>
              <a:t>Web scrap Falcon 9 and Falcon Heavy launch records from Wikipedia </a:t>
            </a:r>
            <a:r>
              <a:rPr sz="1900">
                <a:solidFill>
                  <a:srgbClr val="767171"/>
                </a:solid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sz="19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sz="1900">
                <a:solidFill>
                  <a:srgbClr val="767171"/>
                </a:solid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/>
          </a:p>
          <a:p>
            <a:pPr marL="238074" indent="-228549">
              <a:spcBef>
                <a:spcPts val="1600"/>
              </a:spcBef>
              <a:buClr>
                <a:srgbClr val="363636"/>
              </a:buClr>
              <a:buSzPts val="2200"/>
              <a:buFont typeface="Arial"/>
              <a:buChar char="•"/>
            </a:pPr>
            <a:r>
              <a:rPr sz="2200">
                <a:solidFill>
                  <a:srgbClr val="363636"/>
                </a:solidFill>
                <a:latin typeface="Arial"/>
                <a:cs typeface="Arial"/>
              </a:rPr>
              <a:t>Perform data wrangling</a:t>
            </a:r>
            <a:endParaRPr/>
          </a:p>
          <a:p>
            <a:pPr marL="695350" marR="71120" indent="-228600" algn="just">
              <a:lnSpc>
                <a:spcPct val="105772"/>
              </a:lnSpc>
              <a:spcBef>
                <a:spcPts val="1300"/>
              </a:spcBef>
              <a:buClr>
                <a:srgbClr val="767171"/>
              </a:buClr>
              <a:buSzPts val="1900"/>
              <a:buFont typeface="Arial"/>
              <a:buChar char="•"/>
            </a:pPr>
            <a:r>
              <a:rPr sz="1900" spc="-20">
                <a:solidFill>
                  <a:srgbClr val="767171"/>
                </a:solidFill>
                <a:latin typeface="Arial"/>
                <a:cs typeface="Arial"/>
              </a:rPr>
              <a:t>Determined labels for training the supervised models by converting mission outcomes in to </a:t>
            </a:r>
            <a:r>
              <a:rPr sz="1900">
                <a:solidFill>
                  <a:srgbClr val="767171"/>
                </a:solidFill>
                <a:latin typeface="Arial"/>
                <a:cs typeface="Arial"/>
              </a:rPr>
              <a:t>training labels (0-unsuccessful, 1-successful)</a:t>
            </a:r>
            <a:endParaRPr/>
          </a:p>
          <a:p>
            <a:pPr marL="238074" indent="-228549">
              <a:spcBef>
                <a:spcPts val="1500"/>
              </a:spcBef>
              <a:buClr>
                <a:srgbClr val="363636"/>
              </a:buClr>
              <a:buSzPts val="2200"/>
              <a:buFont typeface="Arial"/>
              <a:buChar char="•"/>
            </a:pPr>
            <a:r>
              <a:rPr sz="2200">
                <a:solidFill>
                  <a:srgbClr val="363636"/>
                </a:solidFill>
                <a:latin typeface="Arial"/>
                <a:cs typeface="Arial"/>
              </a:rPr>
              <a:t>Perform exploratory data analysis (EDA) using visualization and SQL</a:t>
            </a:r>
            <a:endParaRPr/>
          </a:p>
          <a:p>
            <a:pPr marL="238074" indent="-228549">
              <a:spcBef>
                <a:spcPts val="1500"/>
              </a:spcBef>
              <a:buClr>
                <a:srgbClr val="363636"/>
              </a:buClr>
              <a:buSzPts val="2200"/>
              <a:buFont typeface="Arial"/>
              <a:buChar char="•"/>
            </a:pPr>
            <a:r>
              <a:rPr sz="2200">
                <a:solidFill>
                  <a:srgbClr val="363636"/>
                </a:solidFill>
                <a:latin typeface="Arial"/>
                <a:cs typeface="Arial"/>
              </a:rPr>
              <a:t>Perform interactive visual analytics using Folium and Plotly Dash</a:t>
            </a:r>
            <a:endParaRPr/>
          </a:p>
          <a:p>
            <a:pPr marL="238074" indent="-228549">
              <a:spcBef>
                <a:spcPts val="1500"/>
              </a:spcBef>
              <a:buClr>
                <a:srgbClr val="363636"/>
              </a:buClr>
              <a:buSzPts val="2200"/>
              <a:buFont typeface="Arial"/>
              <a:buChar char="•"/>
            </a:pPr>
            <a:r>
              <a:rPr sz="2200">
                <a:solidFill>
                  <a:srgbClr val="363636"/>
                </a:solidFill>
                <a:latin typeface="Arial"/>
                <a:cs typeface="Arial"/>
              </a:rPr>
              <a:t>Perform predictive analysis using classification models</a:t>
            </a:r>
            <a:endParaRPr/>
          </a:p>
          <a:p>
            <a:pPr marL="695350" marR="9525" indent="-228600">
              <a:lnSpc>
                <a:spcPct val="105395"/>
              </a:lnSpc>
              <a:spcBef>
                <a:spcPts val="1400"/>
              </a:spcBef>
              <a:buClr>
                <a:srgbClr val="767171"/>
              </a:buClr>
              <a:buSzPts val="1900"/>
              <a:buFont typeface="Arial"/>
              <a:buChar char="•"/>
            </a:pPr>
            <a:r>
              <a:rPr sz="1900" spc="-30">
                <a:solidFill>
                  <a:srgbClr val="767171"/>
                </a:solidFill>
                <a:latin typeface="Arial"/>
                <a:cs typeface="Arial"/>
              </a:rPr>
              <a:t>Created  a column  for  ‘class’;  standardized  and  transformed data; train/test split data; find best classification algorithm (Logistic regression, SVM, decision tree, &amp; KNN) using test data</a:t>
            </a:r>
            <a:endParaRPr/>
          </a:p>
        </p:txBody>
      </p:sp>
      <p:sp>
        <p:nvSpPr>
          <p:cNvPr id="5" name="shape 5"/>
          <p:cNvSpPr txBox="1"/>
          <p:nvPr/>
        </p:nvSpPr>
        <p:spPr>
          <a:xfrm>
            <a:off x="852145" y="473805"/>
            <a:ext cx="2653111" cy="551358"/>
          </a:xfrm>
          <a:prstGeom prst="rect"/>
          <a:noFill/>
        </p:spPr>
        <p:txBody>
          <a:bodyPr vertOverflow="overflow" horzOverflow="overflow" numCol="1" wrap="square" compatLnSpc="0" lIns="0" tIns="0" rIns="0" bIns="0">
            <a:spAutoFit/>
          </a:bodyPr>
          <a:p>
            <a:pPr marL="9525"/>
            <a:r>
              <a:rPr sz="3700" spc="-35">
                <a:solidFill>
                  <a:srgbClr val="0B49CB"/>
                </a:solidFill>
                <a:latin typeface="Arial"/>
                <a:cs typeface="Arial"/>
              </a:rPr>
              <a:t>Methodology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sp>
          <p:nvSpPr>
            <p:cNvPr id="4" name="shape 4"/>
            <p:cNvSpPr/>
            <p:nvPr/>
          </p:nvSpPr>
          <p:spPr>
            <a:xfrm>
              <a:off x="6452616" y="2596896"/>
              <a:ext cx="5399533" cy="341680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shape 5"/>
            <p:cNvSpPr/>
            <p:nvPr/>
          </p:nvSpPr>
          <p:spPr>
            <a:xfrm>
              <a:off x="6447854" y="2592133"/>
              <a:ext cx="5409058" cy="3426334"/>
            </a:xfrm>
            <a:prstGeom prst="rect">
              <a:avLst/>
            </a:prstGeom>
            <a:ln w="9525" cap="flat">
              <a:solidFill>
                <a:srgbClr val="4472C4"/>
              </a:solidFill>
              <a:prstDash val="solid"/>
              <a:round/>
            </a:ln>
          </p:spPr>
        </p:sp>
        <p:sp>
          <p:nvSpPr>
            <p:cNvPr id="6" name="shape 6"/>
            <p:cNvSpPr/>
            <p:nvPr/>
          </p:nvSpPr>
          <p:spPr>
            <a:xfrm>
              <a:off x="993648" y="2606040"/>
              <a:ext cx="5399532" cy="341528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7" name="shape 7"/>
            <p:cNvSpPr/>
            <p:nvPr/>
          </p:nvSpPr>
          <p:spPr>
            <a:xfrm>
              <a:off x="988886" y="2601277"/>
              <a:ext cx="5409057" cy="3424810"/>
            </a:xfrm>
            <a:prstGeom prst="rect">
              <a:avLst/>
            </a:prstGeom>
            <a:ln w="9525" cap="flat">
              <a:solidFill>
                <a:srgbClr val="4472C4"/>
              </a:solidFill>
              <a:prstDash val="solid"/>
              <a:round/>
            </a:ln>
          </p:spPr>
        </p:sp>
        <p:sp>
          <p:nvSpPr>
            <p:cNvPr id="8" name="shape 8"/>
            <p:cNvSpPr/>
            <p:nvPr/>
          </p:nvSpPr>
          <p:spPr>
            <a:xfrm>
              <a:off x="1040892" y="3912108"/>
              <a:ext cx="1086613" cy="896113"/>
            </a:xfrm>
            <a:custGeom>
              <a:pathLst>
                <a:path w="1086612" h="896112">
                  <a:moveTo>
                    <a:pt x="0" y="89662"/>
                  </a:moveTo>
                  <a:cubicBezTo>
                    <a:pt x="0" y="40132"/>
                    <a:pt x="40119" y="0"/>
                    <a:pt x="89611" y="0"/>
                  </a:cubicBezTo>
                  <a:lnTo>
                    <a:pt x="996950" y="0"/>
                  </a:lnTo>
                  <a:cubicBezTo>
                    <a:pt x="1046480" y="0"/>
                    <a:pt x="1086612" y="40132"/>
                    <a:pt x="1086612" y="89662"/>
                  </a:cubicBezTo>
                  <a:lnTo>
                    <a:pt x="1086612" y="806450"/>
                  </a:lnTo>
                  <a:cubicBezTo>
                    <a:pt x="1086612" y="855980"/>
                    <a:pt x="1046480" y="896112"/>
                    <a:pt x="996950" y="896112"/>
                  </a:cubicBezTo>
                  <a:lnTo>
                    <a:pt x="89611" y="896112"/>
                  </a:lnTo>
                  <a:cubicBezTo>
                    <a:pt x="40119" y="896112"/>
                    <a:pt x="0" y="855980"/>
                    <a:pt x="0" y="806450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id="9" name="shape 9"/>
            <p:cNvSpPr/>
            <p:nvPr/>
          </p:nvSpPr>
          <p:spPr>
            <a:xfrm>
              <a:off x="1034542" y="3905758"/>
              <a:ext cx="1099312" cy="908813"/>
            </a:xfrm>
            <a:custGeom>
              <a:pathLst>
                <a:path w="1099312" h="908812">
                  <a:moveTo>
                    <a:pt x="6349" y="96012"/>
                  </a:moveTo>
                  <a:cubicBezTo>
                    <a:pt x="6349" y="46482"/>
                    <a:pt x="46469" y="6349"/>
                    <a:pt x="95961" y="6349"/>
                  </a:cubicBezTo>
                  <a:lnTo>
                    <a:pt x="1003300" y="6349"/>
                  </a:lnTo>
                  <a:cubicBezTo>
                    <a:pt x="1052830" y="6349"/>
                    <a:pt x="1092962" y="46482"/>
                    <a:pt x="1092962" y="96012"/>
                  </a:cubicBezTo>
                  <a:lnTo>
                    <a:pt x="1092962" y="812800"/>
                  </a:lnTo>
                  <a:cubicBezTo>
                    <a:pt x="1092962" y="862330"/>
                    <a:pt x="1052830" y="902462"/>
                    <a:pt x="1003300" y="902462"/>
                  </a:cubicBezTo>
                  <a:lnTo>
                    <a:pt x="95961" y="902462"/>
                  </a:lnTo>
                  <a:cubicBezTo>
                    <a:pt x="46469" y="902462"/>
                    <a:pt x="6349" y="862330"/>
                    <a:pt x="6349" y="812800"/>
                  </a:cubicBezTo>
                  <a:close/>
                </a:path>
              </a:pathLst>
            </a:custGeom>
            <a:ln w="12700" cap="flat">
              <a:solidFill>
                <a:srgbClr val="ED7D31"/>
              </a:solidFill>
              <a:prstDash val="solid"/>
              <a:miter lim="8"/>
            </a:ln>
          </p:spPr>
        </p:sp>
        <p:sp>
          <p:nvSpPr>
            <p:cNvPr id="10" name="shape 10"/>
            <p:cNvSpPr/>
            <p:nvPr/>
          </p:nvSpPr>
          <p:spPr>
            <a:xfrm>
              <a:off x="1753108" y="4991100"/>
              <a:ext cx="962407" cy="299430"/>
            </a:xfrm>
            <a:custGeom>
              <a:pathLst>
                <a:path w="962406" h="299429">
                  <a:moveTo>
                    <a:pt x="28829" y="0"/>
                  </a:moveTo>
                  <a:lnTo>
                    <a:pt x="0" y="16382"/>
                  </a:lnTo>
                  <a:lnTo>
                    <a:pt x="71961" y="115744"/>
                  </a:lnTo>
                  <a:lnTo>
                    <a:pt x="163830" y="197103"/>
                  </a:lnTo>
                  <a:lnTo>
                    <a:pt x="262469" y="252838"/>
                  </a:lnTo>
                  <a:lnTo>
                    <a:pt x="367034" y="286766"/>
                  </a:lnTo>
                  <a:lnTo>
                    <a:pt x="474391" y="299429"/>
                  </a:lnTo>
                  <a:lnTo>
                    <a:pt x="581406" y="291369"/>
                  </a:lnTo>
                  <a:lnTo>
                    <a:pt x="684944" y="263129"/>
                  </a:lnTo>
                  <a:lnTo>
                    <a:pt x="781871" y="215249"/>
                  </a:lnTo>
                  <a:lnTo>
                    <a:pt x="869053" y="148271"/>
                  </a:lnTo>
                  <a:lnTo>
                    <a:pt x="943356" y="62738"/>
                  </a:lnTo>
                  <a:lnTo>
                    <a:pt x="962406" y="73660"/>
                  </a:lnTo>
                  <a:lnTo>
                    <a:pt x="958342" y="8127"/>
                  </a:lnTo>
                  <a:lnTo>
                    <a:pt x="895223" y="35432"/>
                  </a:lnTo>
                  <a:lnTo>
                    <a:pt x="914400" y="46354"/>
                  </a:lnTo>
                  <a:lnTo>
                    <a:pt x="838517" y="131143"/>
                  </a:lnTo>
                  <a:lnTo>
                    <a:pt x="746252" y="197739"/>
                  </a:lnTo>
                  <a:lnTo>
                    <a:pt x="648750" y="240811"/>
                  </a:lnTo>
                  <a:lnTo>
                    <a:pt x="547715" y="262925"/>
                  </a:lnTo>
                  <a:lnTo>
                    <a:pt x="446031" y="264876"/>
                  </a:lnTo>
                  <a:lnTo>
                    <a:pt x="346582" y="247459"/>
                  </a:lnTo>
                  <a:lnTo>
                    <a:pt x="252254" y="211468"/>
                  </a:lnTo>
                  <a:lnTo>
                    <a:pt x="165929" y="157698"/>
                  </a:lnTo>
                  <a:lnTo>
                    <a:pt x="90492" y="86943"/>
                  </a:lnTo>
                  <a:close/>
                </a:path>
              </a:pathLst>
            </a:custGeom>
            <a:solidFill>
              <a:srgbClr val="ED7D31"/>
            </a:solidFill>
          </p:spPr>
        </p:sp>
        <p:sp>
          <p:nvSpPr>
            <p:cNvPr id="11" name="shape 11"/>
            <p:cNvSpPr/>
            <p:nvPr/>
          </p:nvSpPr>
          <p:spPr>
            <a:xfrm>
              <a:off x="1283208" y="4616196"/>
              <a:ext cx="964692" cy="384048"/>
            </a:xfrm>
            <a:custGeom>
              <a:pathLst>
                <a:path w="964692" h="384047">
                  <a:moveTo>
                    <a:pt x="0" y="38354"/>
                  </a:moveTo>
                  <a:cubicBezTo>
                    <a:pt x="0" y="17145"/>
                    <a:pt x="17145" y="0"/>
                    <a:pt x="38354" y="0"/>
                  </a:cubicBezTo>
                  <a:lnTo>
                    <a:pt x="926337" y="0"/>
                  </a:lnTo>
                  <a:cubicBezTo>
                    <a:pt x="947546" y="0"/>
                    <a:pt x="964692" y="17145"/>
                    <a:pt x="964692" y="38354"/>
                  </a:cubicBezTo>
                  <a:lnTo>
                    <a:pt x="964692" y="345694"/>
                  </a:lnTo>
                  <a:cubicBezTo>
                    <a:pt x="964692" y="366903"/>
                    <a:pt x="947546" y="384048"/>
                    <a:pt x="926337" y="384048"/>
                  </a:cubicBezTo>
                  <a:lnTo>
                    <a:pt x="38354" y="384048"/>
                  </a:lnTo>
                  <a:cubicBezTo>
                    <a:pt x="17145" y="384048"/>
                    <a:pt x="0" y="366903"/>
                    <a:pt x="0" y="345694"/>
                  </a:cubicBezTo>
                  <a:close/>
                </a:path>
              </a:pathLst>
            </a:custGeom>
            <a:solidFill>
              <a:srgbClr val="ED7D31"/>
            </a:solidFill>
          </p:spPr>
        </p:sp>
        <p:sp>
          <p:nvSpPr>
            <p:cNvPr id="12" name="shape 12"/>
            <p:cNvSpPr/>
            <p:nvPr/>
          </p:nvSpPr>
          <p:spPr>
            <a:xfrm>
              <a:off x="1276858" y="4609846"/>
              <a:ext cx="977392" cy="396748"/>
            </a:xfrm>
            <a:custGeom>
              <a:pathLst>
                <a:path w="977391" h="396747">
                  <a:moveTo>
                    <a:pt x="6349" y="44703"/>
                  </a:moveTo>
                  <a:cubicBezTo>
                    <a:pt x="6349" y="23495"/>
                    <a:pt x="23494" y="6349"/>
                    <a:pt x="44703" y="6349"/>
                  </a:cubicBezTo>
                  <a:lnTo>
                    <a:pt x="932687" y="6349"/>
                  </a:lnTo>
                  <a:cubicBezTo>
                    <a:pt x="953896" y="6349"/>
                    <a:pt x="971041" y="23495"/>
                    <a:pt x="971041" y="44703"/>
                  </a:cubicBezTo>
                  <a:lnTo>
                    <a:pt x="971041" y="352043"/>
                  </a:lnTo>
                  <a:cubicBezTo>
                    <a:pt x="971041" y="373252"/>
                    <a:pt x="953896" y="390397"/>
                    <a:pt x="932687" y="390397"/>
                  </a:cubicBezTo>
                  <a:lnTo>
                    <a:pt x="44703" y="390397"/>
                  </a:lnTo>
                  <a:cubicBezTo>
                    <a:pt x="23494" y="390397"/>
                    <a:pt x="6349" y="373252"/>
                    <a:pt x="6349" y="352043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8"/>
            </a:ln>
          </p:spPr>
        </p:sp>
        <p:sp>
          <p:nvSpPr>
            <p:cNvPr id="13" name="shape 13"/>
            <p:cNvSpPr/>
            <p:nvPr/>
          </p:nvSpPr>
          <p:spPr>
            <a:xfrm>
              <a:off x="2406396" y="3912108"/>
              <a:ext cx="1086613" cy="896113"/>
            </a:xfrm>
            <a:custGeom>
              <a:pathLst>
                <a:path w="1086612" h="896112">
                  <a:moveTo>
                    <a:pt x="0" y="89662"/>
                  </a:moveTo>
                  <a:cubicBezTo>
                    <a:pt x="0" y="40132"/>
                    <a:pt x="40132" y="0"/>
                    <a:pt x="89662" y="0"/>
                  </a:cubicBezTo>
                  <a:lnTo>
                    <a:pt x="996950" y="0"/>
                  </a:lnTo>
                  <a:cubicBezTo>
                    <a:pt x="1046480" y="0"/>
                    <a:pt x="1086612" y="40132"/>
                    <a:pt x="1086612" y="89662"/>
                  </a:cubicBezTo>
                  <a:lnTo>
                    <a:pt x="1086612" y="806450"/>
                  </a:lnTo>
                  <a:cubicBezTo>
                    <a:pt x="1086612" y="855980"/>
                    <a:pt x="1046480" y="896112"/>
                    <a:pt x="996950" y="896112"/>
                  </a:cubicBezTo>
                  <a:lnTo>
                    <a:pt x="89662" y="896112"/>
                  </a:lnTo>
                  <a:cubicBezTo>
                    <a:pt x="40132" y="896112"/>
                    <a:pt x="0" y="855980"/>
                    <a:pt x="0" y="806450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id="14" name="shape 14"/>
            <p:cNvSpPr/>
            <p:nvPr/>
          </p:nvSpPr>
          <p:spPr>
            <a:xfrm>
              <a:off x="2400046" y="3905758"/>
              <a:ext cx="1099313" cy="908813"/>
            </a:xfrm>
            <a:custGeom>
              <a:pathLst>
                <a:path w="1099312" h="908812">
                  <a:moveTo>
                    <a:pt x="6350" y="96012"/>
                  </a:moveTo>
                  <a:cubicBezTo>
                    <a:pt x="6350" y="46482"/>
                    <a:pt x="46482" y="6349"/>
                    <a:pt x="96012" y="6349"/>
                  </a:cubicBezTo>
                  <a:lnTo>
                    <a:pt x="1003300" y="6349"/>
                  </a:lnTo>
                  <a:cubicBezTo>
                    <a:pt x="1052830" y="6349"/>
                    <a:pt x="1092962" y="46482"/>
                    <a:pt x="1092962" y="96012"/>
                  </a:cubicBezTo>
                  <a:lnTo>
                    <a:pt x="1092962" y="812800"/>
                  </a:lnTo>
                  <a:cubicBezTo>
                    <a:pt x="1092962" y="862330"/>
                    <a:pt x="1052830" y="902462"/>
                    <a:pt x="1003300" y="902462"/>
                  </a:cubicBezTo>
                  <a:lnTo>
                    <a:pt x="96012" y="902462"/>
                  </a:lnTo>
                  <a:cubicBezTo>
                    <a:pt x="46482" y="902462"/>
                    <a:pt x="6350" y="862330"/>
                    <a:pt x="6350" y="812800"/>
                  </a:cubicBezTo>
                  <a:close/>
                </a:path>
              </a:pathLst>
            </a:custGeom>
            <a:ln w="12700" cap="flat">
              <a:solidFill>
                <a:srgbClr val="B4B4B4"/>
              </a:solidFill>
              <a:prstDash val="solid"/>
              <a:miter lim="8"/>
            </a:ln>
          </p:spPr>
        </p:sp>
        <p:sp>
          <p:nvSpPr>
            <p:cNvPr id="15" name="shape 15"/>
            <p:cNvSpPr/>
            <p:nvPr/>
          </p:nvSpPr>
          <p:spPr>
            <a:xfrm>
              <a:off x="3118612" y="3396519"/>
              <a:ext cx="1083184" cy="332710"/>
            </a:xfrm>
            <a:custGeom>
              <a:pathLst>
                <a:path w="1083183" h="332709">
                  <a:moveTo>
                    <a:pt x="498381" y="0"/>
                  </a:moveTo>
                  <a:lnTo>
                    <a:pt x="379587" y="20797"/>
                  </a:lnTo>
                  <a:lnTo>
                    <a:pt x="266905" y="63787"/>
                  </a:lnTo>
                  <a:lnTo>
                    <a:pt x="163784" y="128024"/>
                  </a:lnTo>
                  <a:lnTo>
                    <a:pt x="73667" y="212562"/>
                  </a:lnTo>
                  <a:lnTo>
                    <a:pt x="0" y="316453"/>
                  </a:lnTo>
                  <a:lnTo>
                    <a:pt x="28702" y="332709"/>
                  </a:lnTo>
                  <a:lnTo>
                    <a:pt x="106537" y="225584"/>
                  </a:lnTo>
                  <a:lnTo>
                    <a:pt x="205994" y="138271"/>
                  </a:lnTo>
                  <a:lnTo>
                    <a:pt x="311392" y="79564"/>
                  </a:lnTo>
                  <a:lnTo>
                    <a:pt x="422957" y="44107"/>
                  </a:lnTo>
                  <a:lnTo>
                    <a:pt x="537357" y="31305"/>
                  </a:lnTo>
                  <a:lnTo>
                    <a:pt x="651256" y="40562"/>
                  </a:lnTo>
                  <a:lnTo>
                    <a:pt x="761321" y="71278"/>
                  </a:lnTo>
                  <a:lnTo>
                    <a:pt x="864219" y="122859"/>
                  </a:lnTo>
                  <a:lnTo>
                    <a:pt x="956615" y="194707"/>
                  </a:lnTo>
                  <a:lnTo>
                    <a:pt x="1035177" y="286227"/>
                  </a:lnTo>
                  <a:lnTo>
                    <a:pt x="1016000" y="297149"/>
                  </a:lnTo>
                  <a:lnTo>
                    <a:pt x="1078865" y="324581"/>
                  </a:lnTo>
                  <a:lnTo>
                    <a:pt x="1083183" y="258921"/>
                  </a:lnTo>
                  <a:lnTo>
                    <a:pt x="1064006" y="269844"/>
                  </a:lnTo>
                  <a:lnTo>
                    <a:pt x="971264" y="163322"/>
                  </a:lnTo>
                  <a:lnTo>
                    <a:pt x="856996" y="80233"/>
                  </a:lnTo>
                  <a:lnTo>
                    <a:pt x="740531" y="28771"/>
                  </a:lnTo>
                  <a:lnTo>
                    <a:pt x="619845" y="2342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6" name="shape 16"/>
            <p:cNvSpPr/>
            <p:nvPr/>
          </p:nvSpPr>
          <p:spPr>
            <a:xfrm>
              <a:off x="2647188" y="3720084"/>
              <a:ext cx="966216" cy="384049"/>
            </a:xfrm>
            <a:custGeom>
              <a:pathLst>
                <a:path w="966215" h="384048">
                  <a:moveTo>
                    <a:pt x="0" y="38354"/>
                  </a:moveTo>
                  <a:cubicBezTo>
                    <a:pt x="0" y="17144"/>
                    <a:pt x="17144" y="0"/>
                    <a:pt x="38354" y="0"/>
                  </a:cubicBezTo>
                  <a:lnTo>
                    <a:pt x="927862" y="0"/>
                  </a:lnTo>
                  <a:cubicBezTo>
                    <a:pt x="949071" y="0"/>
                    <a:pt x="966215" y="17144"/>
                    <a:pt x="966215" y="38354"/>
                  </a:cubicBezTo>
                  <a:lnTo>
                    <a:pt x="966215" y="345694"/>
                  </a:lnTo>
                  <a:cubicBezTo>
                    <a:pt x="966215" y="366902"/>
                    <a:pt x="949071" y="384048"/>
                    <a:pt x="927862" y="384048"/>
                  </a:cubicBezTo>
                  <a:lnTo>
                    <a:pt x="38354" y="384048"/>
                  </a:lnTo>
                  <a:cubicBezTo>
                    <a:pt x="17144" y="384048"/>
                    <a:pt x="0" y="366902"/>
                    <a:pt x="0" y="345694"/>
                  </a:cubicBez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7" name="shape 17"/>
            <p:cNvSpPr/>
            <p:nvPr/>
          </p:nvSpPr>
          <p:spPr>
            <a:xfrm>
              <a:off x="2640838" y="3713734"/>
              <a:ext cx="978916" cy="396749"/>
            </a:xfrm>
            <a:custGeom>
              <a:pathLst>
                <a:path w="978915" h="396748">
                  <a:moveTo>
                    <a:pt x="6349" y="44704"/>
                  </a:moveTo>
                  <a:cubicBezTo>
                    <a:pt x="6349" y="23495"/>
                    <a:pt x="23494" y="6350"/>
                    <a:pt x="44703" y="6350"/>
                  </a:cubicBezTo>
                  <a:lnTo>
                    <a:pt x="934211" y="6350"/>
                  </a:lnTo>
                  <a:cubicBezTo>
                    <a:pt x="955421" y="6350"/>
                    <a:pt x="972565" y="23495"/>
                    <a:pt x="972565" y="44704"/>
                  </a:cubicBezTo>
                  <a:lnTo>
                    <a:pt x="972565" y="352044"/>
                  </a:lnTo>
                  <a:cubicBezTo>
                    <a:pt x="972565" y="373253"/>
                    <a:pt x="955421" y="390398"/>
                    <a:pt x="934211" y="390398"/>
                  </a:cubicBezTo>
                  <a:lnTo>
                    <a:pt x="44703" y="390398"/>
                  </a:lnTo>
                  <a:cubicBezTo>
                    <a:pt x="23494" y="390398"/>
                    <a:pt x="6349" y="373253"/>
                    <a:pt x="6349" y="352044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8"/>
            </a:ln>
          </p:spPr>
        </p:sp>
        <p:sp>
          <p:nvSpPr>
            <p:cNvPr id="18" name="shape 18"/>
            <p:cNvSpPr/>
            <p:nvPr/>
          </p:nvSpPr>
          <p:spPr>
            <a:xfrm>
              <a:off x="3771900" y="3912108"/>
              <a:ext cx="1086613" cy="896113"/>
            </a:xfrm>
            <a:custGeom>
              <a:pathLst>
                <a:path w="1086612" h="896112">
                  <a:moveTo>
                    <a:pt x="0" y="89662"/>
                  </a:moveTo>
                  <a:cubicBezTo>
                    <a:pt x="0" y="40132"/>
                    <a:pt x="40132" y="0"/>
                    <a:pt x="89661" y="0"/>
                  </a:cubicBezTo>
                  <a:lnTo>
                    <a:pt x="996950" y="0"/>
                  </a:lnTo>
                  <a:cubicBezTo>
                    <a:pt x="1046480" y="0"/>
                    <a:pt x="1086612" y="40132"/>
                    <a:pt x="1086612" y="89662"/>
                  </a:cubicBezTo>
                  <a:lnTo>
                    <a:pt x="1086612" y="806450"/>
                  </a:lnTo>
                  <a:cubicBezTo>
                    <a:pt x="1086612" y="855980"/>
                    <a:pt x="1046480" y="896112"/>
                    <a:pt x="996950" y="896112"/>
                  </a:cubicBezTo>
                  <a:lnTo>
                    <a:pt x="89661" y="896112"/>
                  </a:lnTo>
                  <a:cubicBezTo>
                    <a:pt x="40132" y="896112"/>
                    <a:pt x="0" y="855980"/>
                    <a:pt x="0" y="806450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id="19" name="shape 19"/>
            <p:cNvSpPr/>
            <p:nvPr/>
          </p:nvSpPr>
          <p:spPr>
            <a:xfrm>
              <a:off x="3765550" y="3905758"/>
              <a:ext cx="1099312" cy="908813"/>
            </a:xfrm>
            <a:custGeom>
              <a:pathLst>
                <a:path w="1099312" h="908812">
                  <a:moveTo>
                    <a:pt x="6349" y="96012"/>
                  </a:moveTo>
                  <a:cubicBezTo>
                    <a:pt x="6349" y="46482"/>
                    <a:pt x="46482" y="6349"/>
                    <a:pt x="96011" y="6349"/>
                  </a:cubicBezTo>
                  <a:lnTo>
                    <a:pt x="1003300" y="6349"/>
                  </a:lnTo>
                  <a:cubicBezTo>
                    <a:pt x="1052829" y="6349"/>
                    <a:pt x="1092962" y="46482"/>
                    <a:pt x="1092962" y="96012"/>
                  </a:cubicBezTo>
                  <a:lnTo>
                    <a:pt x="1092962" y="812800"/>
                  </a:lnTo>
                  <a:cubicBezTo>
                    <a:pt x="1092962" y="862330"/>
                    <a:pt x="1052829" y="902462"/>
                    <a:pt x="1003300" y="902462"/>
                  </a:cubicBezTo>
                  <a:lnTo>
                    <a:pt x="96011" y="902462"/>
                  </a:lnTo>
                  <a:cubicBezTo>
                    <a:pt x="46482" y="902462"/>
                    <a:pt x="6349" y="862330"/>
                    <a:pt x="6349" y="812800"/>
                  </a:cubicBezTo>
                  <a:close/>
                </a:path>
              </a:pathLst>
            </a:custGeom>
            <a:ln w="12700" cap="flat">
              <a:solidFill>
                <a:srgbClr val="FFC000"/>
              </a:solidFill>
              <a:prstDash val="solid"/>
              <a:miter lim="8"/>
            </a:ln>
          </p:spPr>
        </p:sp>
        <p:sp>
          <p:nvSpPr>
            <p:cNvPr id="20" name="shape 20"/>
            <p:cNvSpPr/>
            <p:nvPr/>
          </p:nvSpPr>
          <p:spPr>
            <a:xfrm>
              <a:off x="4484116" y="4991100"/>
              <a:ext cx="962407" cy="299430"/>
            </a:xfrm>
            <a:custGeom>
              <a:pathLst>
                <a:path w="962406" h="299429">
                  <a:moveTo>
                    <a:pt x="28829" y="0"/>
                  </a:moveTo>
                  <a:lnTo>
                    <a:pt x="0" y="16382"/>
                  </a:lnTo>
                  <a:lnTo>
                    <a:pt x="71961" y="115744"/>
                  </a:lnTo>
                  <a:lnTo>
                    <a:pt x="163830" y="197103"/>
                  </a:lnTo>
                  <a:lnTo>
                    <a:pt x="262469" y="252838"/>
                  </a:lnTo>
                  <a:lnTo>
                    <a:pt x="367034" y="286766"/>
                  </a:lnTo>
                  <a:lnTo>
                    <a:pt x="474391" y="299429"/>
                  </a:lnTo>
                  <a:lnTo>
                    <a:pt x="581406" y="291369"/>
                  </a:lnTo>
                  <a:lnTo>
                    <a:pt x="684944" y="263129"/>
                  </a:lnTo>
                  <a:lnTo>
                    <a:pt x="781872" y="215249"/>
                  </a:lnTo>
                  <a:lnTo>
                    <a:pt x="869053" y="148271"/>
                  </a:lnTo>
                  <a:lnTo>
                    <a:pt x="943356" y="62738"/>
                  </a:lnTo>
                  <a:lnTo>
                    <a:pt x="962406" y="73660"/>
                  </a:lnTo>
                  <a:lnTo>
                    <a:pt x="958342" y="8127"/>
                  </a:lnTo>
                  <a:lnTo>
                    <a:pt x="895223" y="35432"/>
                  </a:lnTo>
                  <a:lnTo>
                    <a:pt x="914400" y="46354"/>
                  </a:lnTo>
                  <a:lnTo>
                    <a:pt x="838517" y="131143"/>
                  </a:lnTo>
                  <a:lnTo>
                    <a:pt x="746252" y="197739"/>
                  </a:lnTo>
                  <a:lnTo>
                    <a:pt x="648751" y="240811"/>
                  </a:lnTo>
                  <a:lnTo>
                    <a:pt x="547716" y="262925"/>
                  </a:lnTo>
                  <a:lnTo>
                    <a:pt x="446032" y="264876"/>
                  </a:lnTo>
                  <a:lnTo>
                    <a:pt x="346583" y="247459"/>
                  </a:lnTo>
                  <a:lnTo>
                    <a:pt x="252254" y="211468"/>
                  </a:lnTo>
                  <a:lnTo>
                    <a:pt x="165929" y="157698"/>
                  </a:lnTo>
                  <a:lnTo>
                    <a:pt x="90493" y="86943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21" name="shape 21"/>
            <p:cNvSpPr/>
            <p:nvPr/>
          </p:nvSpPr>
          <p:spPr>
            <a:xfrm>
              <a:off x="4012692" y="4616196"/>
              <a:ext cx="966217" cy="384048"/>
            </a:xfrm>
            <a:custGeom>
              <a:pathLst>
                <a:path w="966216" h="384047">
                  <a:moveTo>
                    <a:pt x="0" y="38354"/>
                  </a:moveTo>
                  <a:cubicBezTo>
                    <a:pt x="0" y="17145"/>
                    <a:pt x="17145" y="0"/>
                    <a:pt x="38354" y="0"/>
                  </a:cubicBezTo>
                  <a:lnTo>
                    <a:pt x="927862" y="0"/>
                  </a:lnTo>
                  <a:cubicBezTo>
                    <a:pt x="949071" y="0"/>
                    <a:pt x="966216" y="17145"/>
                    <a:pt x="966216" y="38354"/>
                  </a:cubicBezTo>
                  <a:lnTo>
                    <a:pt x="966216" y="345694"/>
                  </a:lnTo>
                  <a:cubicBezTo>
                    <a:pt x="966216" y="366903"/>
                    <a:pt x="949071" y="384048"/>
                    <a:pt x="927862" y="384048"/>
                  </a:cubicBezTo>
                  <a:lnTo>
                    <a:pt x="38354" y="384048"/>
                  </a:lnTo>
                  <a:cubicBezTo>
                    <a:pt x="17145" y="384048"/>
                    <a:pt x="0" y="366903"/>
                    <a:pt x="0" y="345694"/>
                  </a:cubicBez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22" name="shape 22"/>
            <p:cNvSpPr/>
            <p:nvPr/>
          </p:nvSpPr>
          <p:spPr>
            <a:xfrm>
              <a:off x="4006342" y="4609846"/>
              <a:ext cx="978917" cy="396748"/>
            </a:xfrm>
            <a:custGeom>
              <a:pathLst>
                <a:path w="978916" h="396747">
                  <a:moveTo>
                    <a:pt x="6349" y="44703"/>
                  </a:moveTo>
                  <a:cubicBezTo>
                    <a:pt x="6349" y="23495"/>
                    <a:pt x="23495" y="6349"/>
                    <a:pt x="44704" y="6349"/>
                  </a:cubicBezTo>
                  <a:lnTo>
                    <a:pt x="934212" y="6349"/>
                  </a:lnTo>
                  <a:cubicBezTo>
                    <a:pt x="955421" y="6349"/>
                    <a:pt x="972566" y="23495"/>
                    <a:pt x="972566" y="44703"/>
                  </a:cubicBezTo>
                  <a:lnTo>
                    <a:pt x="972566" y="352043"/>
                  </a:lnTo>
                  <a:cubicBezTo>
                    <a:pt x="972566" y="373252"/>
                    <a:pt x="955421" y="390397"/>
                    <a:pt x="934212" y="390397"/>
                  </a:cubicBezTo>
                  <a:lnTo>
                    <a:pt x="44704" y="390397"/>
                  </a:lnTo>
                  <a:cubicBezTo>
                    <a:pt x="23495" y="390397"/>
                    <a:pt x="6349" y="373252"/>
                    <a:pt x="6349" y="352043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8"/>
            </a:ln>
          </p:spPr>
        </p:sp>
        <p:sp>
          <p:nvSpPr>
            <p:cNvPr id="23" name="shape 23"/>
            <p:cNvSpPr/>
            <p:nvPr/>
          </p:nvSpPr>
          <p:spPr>
            <a:xfrm>
              <a:off x="5137404" y="3912108"/>
              <a:ext cx="1086613" cy="896113"/>
            </a:xfrm>
            <a:custGeom>
              <a:pathLst>
                <a:path w="1086612" h="896112">
                  <a:moveTo>
                    <a:pt x="0" y="89662"/>
                  </a:moveTo>
                  <a:cubicBezTo>
                    <a:pt x="0" y="40132"/>
                    <a:pt x="40132" y="0"/>
                    <a:pt x="89661" y="0"/>
                  </a:cubicBezTo>
                  <a:lnTo>
                    <a:pt x="996950" y="0"/>
                  </a:lnTo>
                  <a:cubicBezTo>
                    <a:pt x="1046480" y="0"/>
                    <a:pt x="1086612" y="40132"/>
                    <a:pt x="1086612" y="89662"/>
                  </a:cubicBezTo>
                  <a:lnTo>
                    <a:pt x="1086612" y="806450"/>
                  </a:lnTo>
                  <a:cubicBezTo>
                    <a:pt x="1086612" y="855980"/>
                    <a:pt x="1046480" y="896112"/>
                    <a:pt x="996950" y="896112"/>
                  </a:cubicBezTo>
                  <a:lnTo>
                    <a:pt x="89661" y="896112"/>
                  </a:lnTo>
                  <a:cubicBezTo>
                    <a:pt x="40132" y="896112"/>
                    <a:pt x="0" y="855980"/>
                    <a:pt x="0" y="806450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id="24" name="shape 24"/>
            <p:cNvSpPr/>
            <p:nvPr/>
          </p:nvSpPr>
          <p:spPr>
            <a:xfrm>
              <a:off x="5131054" y="3905758"/>
              <a:ext cx="1099312" cy="908813"/>
            </a:xfrm>
            <a:custGeom>
              <a:pathLst>
                <a:path w="1099312" h="908812">
                  <a:moveTo>
                    <a:pt x="6349" y="96012"/>
                  </a:moveTo>
                  <a:cubicBezTo>
                    <a:pt x="6349" y="46482"/>
                    <a:pt x="46482" y="6349"/>
                    <a:pt x="96011" y="6349"/>
                  </a:cubicBezTo>
                  <a:lnTo>
                    <a:pt x="1003299" y="6349"/>
                  </a:lnTo>
                  <a:cubicBezTo>
                    <a:pt x="1052829" y="6349"/>
                    <a:pt x="1092961" y="46482"/>
                    <a:pt x="1092961" y="96012"/>
                  </a:cubicBezTo>
                  <a:lnTo>
                    <a:pt x="1092961" y="812800"/>
                  </a:lnTo>
                  <a:cubicBezTo>
                    <a:pt x="1092961" y="862330"/>
                    <a:pt x="1052829" y="902462"/>
                    <a:pt x="1003299" y="902462"/>
                  </a:cubicBezTo>
                  <a:lnTo>
                    <a:pt x="96011" y="902462"/>
                  </a:lnTo>
                  <a:cubicBezTo>
                    <a:pt x="46482" y="902462"/>
                    <a:pt x="6349" y="862330"/>
                    <a:pt x="6349" y="812800"/>
                  </a:cubicBezTo>
                  <a:close/>
                </a:path>
              </a:pathLst>
            </a:custGeom>
            <a:ln w="12700" cap="flat">
              <a:solidFill>
                <a:srgbClr val="5B9BD5"/>
              </a:solidFill>
              <a:prstDash val="solid"/>
              <a:miter lim="8"/>
            </a:ln>
          </p:spPr>
        </p:sp>
        <p:sp>
          <p:nvSpPr>
            <p:cNvPr id="25" name="shape 25"/>
            <p:cNvSpPr/>
            <p:nvPr/>
          </p:nvSpPr>
          <p:spPr>
            <a:xfrm>
              <a:off x="5378196" y="3720084"/>
              <a:ext cx="966216" cy="384049"/>
            </a:xfrm>
            <a:custGeom>
              <a:pathLst>
                <a:path w="966216" h="384048">
                  <a:moveTo>
                    <a:pt x="0" y="38354"/>
                  </a:moveTo>
                  <a:cubicBezTo>
                    <a:pt x="0" y="17144"/>
                    <a:pt x="17144" y="0"/>
                    <a:pt x="38354" y="0"/>
                  </a:cubicBezTo>
                  <a:lnTo>
                    <a:pt x="927862" y="0"/>
                  </a:lnTo>
                  <a:cubicBezTo>
                    <a:pt x="949071" y="0"/>
                    <a:pt x="966216" y="17144"/>
                    <a:pt x="966216" y="38354"/>
                  </a:cubicBezTo>
                  <a:lnTo>
                    <a:pt x="966216" y="345694"/>
                  </a:lnTo>
                  <a:cubicBezTo>
                    <a:pt x="966216" y="366902"/>
                    <a:pt x="949071" y="384048"/>
                    <a:pt x="927862" y="384048"/>
                  </a:cubicBezTo>
                  <a:lnTo>
                    <a:pt x="38354" y="384048"/>
                  </a:lnTo>
                  <a:cubicBezTo>
                    <a:pt x="17144" y="384048"/>
                    <a:pt x="0" y="366902"/>
                    <a:pt x="0" y="345694"/>
                  </a:cubicBezTo>
                  <a:close/>
                </a:path>
              </a:pathLst>
            </a:custGeom>
            <a:solidFill>
              <a:srgbClr val="5B9BD5"/>
            </a:solidFill>
          </p:spPr>
        </p:sp>
        <p:sp>
          <p:nvSpPr>
            <p:cNvPr id="26" name="shape 26"/>
            <p:cNvSpPr/>
            <p:nvPr/>
          </p:nvSpPr>
          <p:spPr>
            <a:xfrm>
              <a:off x="5371847" y="3713734"/>
              <a:ext cx="978916" cy="396749"/>
            </a:xfrm>
            <a:custGeom>
              <a:pathLst>
                <a:path w="978915" h="396748">
                  <a:moveTo>
                    <a:pt x="6349" y="44704"/>
                  </a:moveTo>
                  <a:cubicBezTo>
                    <a:pt x="6349" y="23495"/>
                    <a:pt x="23494" y="6350"/>
                    <a:pt x="44703" y="6350"/>
                  </a:cubicBezTo>
                  <a:lnTo>
                    <a:pt x="934211" y="6350"/>
                  </a:lnTo>
                  <a:cubicBezTo>
                    <a:pt x="955420" y="6350"/>
                    <a:pt x="972565" y="23495"/>
                    <a:pt x="972565" y="44704"/>
                  </a:cubicBezTo>
                  <a:lnTo>
                    <a:pt x="972565" y="352044"/>
                  </a:lnTo>
                  <a:cubicBezTo>
                    <a:pt x="972565" y="373253"/>
                    <a:pt x="955420" y="390398"/>
                    <a:pt x="934211" y="390398"/>
                  </a:cubicBezTo>
                  <a:lnTo>
                    <a:pt x="44703" y="390398"/>
                  </a:lnTo>
                  <a:cubicBezTo>
                    <a:pt x="23494" y="390398"/>
                    <a:pt x="6349" y="373253"/>
                    <a:pt x="6349" y="352044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8"/>
            </a:ln>
          </p:spPr>
        </p:sp>
        <p:sp>
          <p:nvSpPr>
            <p:cNvPr id="27" name="shape 27"/>
            <p:cNvSpPr/>
            <p:nvPr/>
          </p:nvSpPr>
          <p:spPr>
            <a:xfrm>
              <a:off x="6502908" y="3881628"/>
              <a:ext cx="1086613" cy="896112"/>
            </a:xfrm>
            <a:custGeom>
              <a:pathLst>
                <a:path w="1086612" h="896111">
                  <a:moveTo>
                    <a:pt x="0" y="89661"/>
                  </a:moveTo>
                  <a:cubicBezTo>
                    <a:pt x="0" y="40132"/>
                    <a:pt x="40132" y="0"/>
                    <a:pt x="89661" y="0"/>
                  </a:cubicBezTo>
                  <a:lnTo>
                    <a:pt x="996950" y="0"/>
                  </a:lnTo>
                  <a:cubicBezTo>
                    <a:pt x="1046480" y="0"/>
                    <a:pt x="1086612" y="40132"/>
                    <a:pt x="1086612" y="89661"/>
                  </a:cubicBezTo>
                  <a:lnTo>
                    <a:pt x="1086612" y="806450"/>
                  </a:lnTo>
                  <a:cubicBezTo>
                    <a:pt x="1086612" y="855980"/>
                    <a:pt x="1046480" y="896112"/>
                    <a:pt x="996950" y="896112"/>
                  </a:cubicBezTo>
                  <a:lnTo>
                    <a:pt x="89661" y="896112"/>
                  </a:lnTo>
                  <a:cubicBezTo>
                    <a:pt x="40132" y="896112"/>
                    <a:pt x="0" y="855980"/>
                    <a:pt x="0" y="806450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id="28" name="shape 28"/>
            <p:cNvSpPr/>
            <p:nvPr/>
          </p:nvSpPr>
          <p:spPr>
            <a:xfrm>
              <a:off x="6496558" y="3875278"/>
              <a:ext cx="1099312" cy="908812"/>
            </a:xfrm>
            <a:custGeom>
              <a:pathLst>
                <a:path w="1099312" h="908812">
                  <a:moveTo>
                    <a:pt x="6349" y="96011"/>
                  </a:moveTo>
                  <a:cubicBezTo>
                    <a:pt x="6349" y="46482"/>
                    <a:pt x="46482" y="6349"/>
                    <a:pt x="96011" y="6349"/>
                  </a:cubicBezTo>
                  <a:lnTo>
                    <a:pt x="1003299" y="6349"/>
                  </a:lnTo>
                  <a:cubicBezTo>
                    <a:pt x="1052829" y="6349"/>
                    <a:pt x="1092961" y="46482"/>
                    <a:pt x="1092961" y="96011"/>
                  </a:cubicBezTo>
                  <a:lnTo>
                    <a:pt x="1092961" y="812799"/>
                  </a:lnTo>
                  <a:cubicBezTo>
                    <a:pt x="1092961" y="862329"/>
                    <a:pt x="1052829" y="902461"/>
                    <a:pt x="1003299" y="902461"/>
                  </a:cubicBezTo>
                  <a:lnTo>
                    <a:pt x="96011" y="902461"/>
                  </a:lnTo>
                  <a:cubicBezTo>
                    <a:pt x="46482" y="902461"/>
                    <a:pt x="6349" y="862329"/>
                    <a:pt x="6349" y="812799"/>
                  </a:cubicBezTo>
                  <a:close/>
                </a:path>
              </a:pathLst>
            </a:custGeom>
            <a:ln w="12700" cap="flat">
              <a:solidFill>
                <a:srgbClr val="ED7D31"/>
              </a:solidFill>
              <a:prstDash val="solid"/>
              <a:miter lim="8"/>
            </a:ln>
          </p:spPr>
        </p:sp>
        <p:sp>
          <p:nvSpPr>
            <p:cNvPr id="29" name="shape 29"/>
            <p:cNvSpPr/>
            <p:nvPr/>
          </p:nvSpPr>
          <p:spPr>
            <a:xfrm>
              <a:off x="7215124" y="4960620"/>
              <a:ext cx="962407" cy="299430"/>
            </a:xfrm>
            <a:custGeom>
              <a:pathLst>
                <a:path w="962406" h="299429">
                  <a:moveTo>
                    <a:pt x="28829" y="0"/>
                  </a:moveTo>
                  <a:lnTo>
                    <a:pt x="0" y="16383"/>
                  </a:lnTo>
                  <a:lnTo>
                    <a:pt x="71961" y="115744"/>
                  </a:lnTo>
                  <a:lnTo>
                    <a:pt x="163830" y="197103"/>
                  </a:lnTo>
                  <a:lnTo>
                    <a:pt x="262469" y="252838"/>
                  </a:lnTo>
                  <a:lnTo>
                    <a:pt x="367034" y="286766"/>
                  </a:lnTo>
                  <a:lnTo>
                    <a:pt x="474391" y="299429"/>
                  </a:lnTo>
                  <a:lnTo>
                    <a:pt x="581406" y="291369"/>
                  </a:lnTo>
                  <a:lnTo>
                    <a:pt x="684944" y="263129"/>
                  </a:lnTo>
                  <a:lnTo>
                    <a:pt x="781871" y="215249"/>
                  </a:lnTo>
                  <a:lnTo>
                    <a:pt x="869053" y="148271"/>
                  </a:lnTo>
                  <a:lnTo>
                    <a:pt x="943356" y="62738"/>
                  </a:lnTo>
                  <a:lnTo>
                    <a:pt x="962406" y="73660"/>
                  </a:lnTo>
                  <a:lnTo>
                    <a:pt x="958342" y="8128"/>
                  </a:lnTo>
                  <a:lnTo>
                    <a:pt x="895222" y="35433"/>
                  </a:lnTo>
                  <a:lnTo>
                    <a:pt x="914400" y="46355"/>
                  </a:lnTo>
                  <a:lnTo>
                    <a:pt x="838518" y="131143"/>
                  </a:lnTo>
                  <a:lnTo>
                    <a:pt x="746252" y="197739"/>
                  </a:lnTo>
                  <a:lnTo>
                    <a:pt x="648749" y="240811"/>
                  </a:lnTo>
                  <a:lnTo>
                    <a:pt x="547714" y="262925"/>
                  </a:lnTo>
                  <a:lnTo>
                    <a:pt x="446030" y="264877"/>
                  </a:lnTo>
                  <a:lnTo>
                    <a:pt x="346582" y="247459"/>
                  </a:lnTo>
                  <a:lnTo>
                    <a:pt x="252254" y="211468"/>
                  </a:lnTo>
                  <a:lnTo>
                    <a:pt x="165929" y="157698"/>
                  </a:lnTo>
                  <a:lnTo>
                    <a:pt x="90492" y="86944"/>
                  </a:lnTo>
                  <a:close/>
                </a:path>
              </a:pathLst>
            </a:custGeom>
            <a:solidFill>
              <a:srgbClr val="ED7D31"/>
            </a:solidFill>
          </p:spPr>
        </p:sp>
        <p:sp>
          <p:nvSpPr>
            <p:cNvPr id="30" name="shape 30"/>
            <p:cNvSpPr/>
            <p:nvPr/>
          </p:nvSpPr>
          <p:spPr>
            <a:xfrm>
              <a:off x="6743700" y="4585716"/>
              <a:ext cx="966217" cy="385572"/>
            </a:xfrm>
            <a:custGeom>
              <a:pathLst>
                <a:path w="966216" h="385571">
                  <a:moveTo>
                    <a:pt x="0" y="38607"/>
                  </a:moveTo>
                  <a:cubicBezTo>
                    <a:pt x="0" y="17271"/>
                    <a:pt x="17272" y="0"/>
                    <a:pt x="38608" y="0"/>
                  </a:cubicBezTo>
                  <a:lnTo>
                    <a:pt x="927607" y="0"/>
                  </a:lnTo>
                  <a:cubicBezTo>
                    <a:pt x="948943" y="0"/>
                    <a:pt x="966216" y="17271"/>
                    <a:pt x="966216" y="38607"/>
                  </a:cubicBezTo>
                  <a:lnTo>
                    <a:pt x="966216" y="346963"/>
                  </a:lnTo>
                  <a:cubicBezTo>
                    <a:pt x="966216" y="368299"/>
                    <a:pt x="948943" y="385571"/>
                    <a:pt x="927607" y="385571"/>
                  </a:cubicBezTo>
                  <a:lnTo>
                    <a:pt x="38608" y="385571"/>
                  </a:lnTo>
                  <a:cubicBezTo>
                    <a:pt x="17272" y="385571"/>
                    <a:pt x="0" y="368299"/>
                    <a:pt x="0" y="346963"/>
                  </a:cubicBezTo>
                  <a:close/>
                </a:path>
              </a:pathLst>
            </a:custGeom>
            <a:solidFill>
              <a:srgbClr val="ED7D31"/>
            </a:solidFill>
          </p:spPr>
        </p:sp>
        <p:sp>
          <p:nvSpPr>
            <p:cNvPr id="31" name="shape 31"/>
            <p:cNvSpPr/>
            <p:nvPr/>
          </p:nvSpPr>
          <p:spPr>
            <a:xfrm>
              <a:off x="6737351" y="4579366"/>
              <a:ext cx="978916" cy="398273"/>
            </a:xfrm>
            <a:custGeom>
              <a:pathLst>
                <a:path w="978915" h="398272">
                  <a:moveTo>
                    <a:pt x="6349" y="44958"/>
                  </a:moveTo>
                  <a:cubicBezTo>
                    <a:pt x="6349" y="23622"/>
                    <a:pt x="23621" y="6350"/>
                    <a:pt x="44957" y="6350"/>
                  </a:cubicBezTo>
                  <a:lnTo>
                    <a:pt x="933957" y="6350"/>
                  </a:lnTo>
                  <a:cubicBezTo>
                    <a:pt x="955293" y="6350"/>
                    <a:pt x="972566" y="23622"/>
                    <a:pt x="972566" y="44958"/>
                  </a:cubicBezTo>
                  <a:lnTo>
                    <a:pt x="972566" y="353314"/>
                  </a:lnTo>
                  <a:cubicBezTo>
                    <a:pt x="972566" y="374650"/>
                    <a:pt x="955293" y="391922"/>
                    <a:pt x="933957" y="391922"/>
                  </a:cubicBezTo>
                  <a:lnTo>
                    <a:pt x="44957" y="391922"/>
                  </a:lnTo>
                  <a:cubicBezTo>
                    <a:pt x="23621" y="391922"/>
                    <a:pt x="6349" y="374650"/>
                    <a:pt x="6349" y="353314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8"/>
            </a:ln>
          </p:spPr>
        </p:sp>
        <p:sp>
          <p:nvSpPr>
            <p:cNvPr id="32" name="shape 32"/>
            <p:cNvSpPr/>
            <p:nvPr/>
          </p:nvSpPr>
          <p:spPr>
            <a:xfrm>
              <a:off x="7868412" y="3881628"/>
              <a:ext cx="1086613" cy="896112"/>
            </a:xfrm>
            <a:custGeom>
              <a:pathLst>
                <a:path w="1086612" h="896111">
                  <a:moveTo>
                    <a:pt x="0" y="89661"/>
                  </a:moveTo>
                  <a:cubicBezTo>
                    <a:pt x="0" y="40132"/>
                    <a:pt x="40131" y="0"/>
                    <a:pt x="89661" y="0"/>
                  </a:cubicBezTo>
                  <a:lnTo>
                    <a:pt x="996950" y="0"/>
                  </a:lnTo>
                  <a:cubicBezTo>
                    <a:pt x="1046480" y="0"/>
                    <a:pt x="1086612" y="40132"/>
                    <a:pt x="1086612" y="89661"/>
                  </a:cubicBezTo>
                  <a:lnTo>
                    <a:pt x="1086612" y="806450"/>
                  </a:lnTo>
                  <a:cubicBezTo>
                    <a:pt x="1086612" y="855980"/>
                    <a:pt x="1046480" y="896112"/>
                    <a:pt x="996950" y="896112"/>
                  </a:cubicBezTo>
                  <a:lnTo>
                    <a:pt x="89661" y="896112"/>
                  </a:lnTo>
                  <a:cubicBezTo>
                    <a:pt x="40131" y="896112"/>
                    <a:pt x="0" y="855980"/>
                    <a:pt x="0" y="806450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id="33" name="shape 33"/>
            <p:cNvSpPr/>
            <p:nvPr/>
          </p:nvSpPr>
          <p:spPr>
            <a:xfrm>
              <a:off x="7862062" y="3875278"/>
              <a:ext cx="1099312" cy="908812"/>
            </a:xfrm>
            <a:custGeom>
              <a:pathLst>
                <a:path w="1099312" h="908812">
                  <a:moveTo>
                    <a:pt x="6350" y="96011"/>
                  </a:moveTo>
                  <a:cubicBezTo>
                    <a:pt x="6350" y="46482"/>
                    <a:pt x="46482" y="6349"/>
                    <a:pt x="96012" y="6349"/>
                  </a:cubicBezTo>
                  <a:lnTo>
                    <a:pt x="1003300" y="6349"/>
                  </a:lnTo>
                  <a:cubicBezTo>
                    <a:pt x="1052830" y="6349"/>
                    <a:pt x="1092962" y="46482"/>
                    <a:pt x="1092962" y="96011"/>
                  </a:cubicBezTo>
                  <a:lnTo>
                    <a:pt x="1092962" y="812799"/>
                  </a:lnTo>
                  <a:cubicBezTo>
                    <a:pt x="1092962" y="862329"/>
                    <a:pt x="1052830" y="902461"/>
                    <a:pt x="1003300" y="902461"/>
                  </a:cubicBezTo>
                  <a:lnTo>
                    <a:pt x="96012" y="902461"/>
                  </a:lnTo>
                  <a:cubicBezTo>
                    <a:pt x="46482" y="902461"/>
                    <a:pt x="6350" y="862329"/>
                    <a:pt x="6350" y="812799"/>
                  </a:cubicBezTo>
                  <a:close/>
                </a:path>
              </a:pathLst>
            </a:custGeom>
            <a:ln w="12700" cap="flat">
              <a:solidFill>
                <a:srgbClr val="B4B4B4"/>
              </a:solidFill>
              <a:prstDash val="solid"/>
              <a:miter lim="8"/>
            </a:ln>
          </p:spPr>
        </p:sp>
        <p:sp>
          <p:nvSpPr>
            <p:cNvPr id="34" name="shape 34"/>
            <p:cNvSpPr/>
            <p:nvPr/>
          </p:nvSpPr>
          <p:spPr>
            <a:xfrm>
              <a:off x="8580374" y="3366052"/>
              <a:ext cx="1083692" cy="333458"/>
            </a:xfrm>
            <a:custGeom>
              <a:pathLst>
                <a:path w="1083691" h="333457">
                  <a:moveTo>
                    <a:pt x="498292" y="0"/>
                  </a:moveTo>
                  <a:lnTo>
                    <a:pt x="379492" y="20894"/>
                  </a:lnTo>
                  <a:lnTo>
                    <a:pt x="266817" y="64000"/>
                  </a:lnTo>
                  <a:lnTo>
                    <a:pt x="163713" y="128366"/>
                  </a:lnTo>
                  <a:lnTo>
                    <a:pt x="73625" y="213041"/>
                  </a:lnTo>
                  <a:lnTo>
                    <a:pt x="0" y="317074"/>
                  </a:lnTo>
                  <a:lnTo>
                    <a:pt x="28829" y="333457"/>
                  </a:lnTo>
                  <a:lnTo>
                    <a:pt x="106774" y="225857"/>
                  </a:lnTo>
                  <a:lnTo>
                    <a:pt x="206629" y="138258"/>
                  </a:lnTo>
                  <a:lnTo>
                    <a:pt x="312022" y="79521"/>
                  </a:lnTo>
                  <a:lnTo>
                    <a:pt x="423571" y="44068"/>
                  </a:lnTo>
                  <a:lnTo>
                    <a:pt x="537945" y="31303"/>
                  </a:lnTo>
                  <a:lnTo>
                    <a:pt x="651812" y="40627"/>
                  </a:lnTo>
                  <a:lnTo>
                    <a:pt x="761838" y="71442"/>
                  </a:lnTo>
                  <a:lnTo>
                    <a:pt x="864693" y="123150"/>
                  </a:lnTo>
                  <a:lnTo>
                    <a:pt x="957043" y="195151"/>
                  </a:lnTo>
                  <a:lnTo>
                    <a:pt x="1035557" y="286848"/>
                  </a:lnTo>
                  <a:lnTo>
                    <a:pt x="1016381" y="297770"/>
                  </a:lnTo>
                  <a:lnTo>
                    <a:pt x="1079245" y="325202"/>
                  </a:lnTo>
                  <a:lnTo>
                    <a:pt x="1083691" y="259543"/>
                  </a:lnTo>
                  <a:lnTo>
                    <a:pt x="1064514" y="270465"/>
                  </a:lnTo>
                  <a:lnTo>
                    <a:pt x="971565" y="163516"/>
                  </a:lnTo>
                  <a:lnTo>
                    <a:pt x="856995" y="80092"/>
                  </a:lnTo>
                  <a:lnTo>
                    <a:pt x="740489" y="28647"/>
                  </a:lnTo>
                  <a:lnTo>
                    <a:pt x="619773" y="2267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5" name="shape 35"/>
            <p:cNvSpPr/>
            <p:nvPr/>
          </p:nvSpPr>
          <p:spPr>
            <a:xfrm>
              <a:off x="8109205" y="3689604"/>
              <a:ext cx="966216" cy="384049"/>
            </a:xfrm>
            <a:custGeom>
              <a:pathLst>
                <a:path w="966215" h="384048">
                  <a:moveTo>
                    <a:pt x="0" y="38354"/>
                  </a:moveTo>
                  <a:cubicBezTo>
                    <a:pt x="0" y="17144"/>
                    <a:pt x="17144" y="0"/>
                    <a:pt x="38353" y="0"/>
                  </a:cubicBezTo>
                  <a:lnTo>
                    <a:pt x="927862" y="0"/>
                  </a:lnTo>
                  <a:cubicBezTo>
                    <a:pt x="949070" y="0"/>
                    <a:pt x="966215" y="17144"/>
                    <a:pt x="966215" y="38354"/>
                  </a:cubicBezTo>
                  <a:lnTo>
                    <a:pt x="966215" y="345694"/>
                  </a:lnTo>
                  <a:cubicBezTo>
                    <a:pt x="966215" y="366903"/>
                    <a:pt x="949070" y="384048"/>
                    <a:pt x="927862" y="384048"/>
                  </a:cubicBezTo>
                  <a:lnTo>
                    <a:pt x="38353" y="384048"/>
                  </a:lnTo>
                  <a:cubicBezTo>
                    <a:pt x="17144" y="384048"/>
                    <a:pt x="0" y="366903"/>
                    <a:pt x="0" y="345694"/>
                  </a:cubicBez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6" name="shape 36"/>
            <p:cNvSpPr/>
            <p:nvPr/>
          </p:nvSpPr>
          <p:spPr>
            <a:xfrm>
              <a:off x="8102854" y="3683254"/>
              <a:ext cx="978916" cy="396748"/>
            </a:xfrm>
            <a:custGeom>
              <a:pathLst>
                <a:path w="978915" h="396747">
                  <a:moveTo>
                    <a:pt x="6350" y="44703"/>
                  </a:moveTo>
                  <a:cubicBezTo>
                    <a:pt x="6350" y="23494"/>
                    <a:pt x="23495" y="6349"/>
                    <a:pt x="44703" y="6349"/>
                  </a:cubicBezTo>
                  <a:lnTo>
                    <a:pt x="934212" y="6349"/>
                  </a:lnTo>
                  <a:cubicBezTo>
                    <a:pt x="955420" y="6349"/>
                    <a:pt x="972565" y="23494"/>
                    <a:pt x="972565" y="44703"/>
                  </a:cubicBezTo>
                  <a:lnTo>
                    <a:pt x="972565" y="352043"/>
                  </a:lnTo>
                  <a:cubicBezTo>
                    <a:pt x="972565" y="373253"/>
                    <a:pt x="955420" y="390397"/>
                    <a:pt x="934212" y="390397"/>
                  </a:cubicBezTo>
                  <a:lnTo>
                    <a:pt x="44703" y="390397"/>
                  </a:lnTo>
                  <a:cubicBezTo>
                    <a:pt x="23495" y="390397"/>
                    <a:pt x="6350" y="373253"/>
                    <a:pt x="6350" y="352043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8"/>
            </a:ln>
          </p:spPr>
        </p:sp>
        <p:sp>
          <p:nvSpPr>
            <p:cNvPr id="37" name="shape 37"/>
            <p:cNvSpPr/>
            <p:nvPr/>
          </p:nvSpPr>
          <p:spPr>
            <a:xfrm>
              <a:off x="9233917" y="3881628"/>
              <a:ext cx="1086612" cy="896112"/>
            </a:xfrm>
            <a:custGeom>
              <a:pathLst>
                <a:path w="1086611" h="896111">
                  <a:moveTo>
                    <a:pt x="0" y="89661"/>
                  </a:moveTo>
                  <a:cubicBezTo>
                    <a:pt x="0" y="40132"/>
                    <a:pt x="40131" y="0"/>
                    <a:pt x="89661" y="0"/>
                  </a:cubicBezTo>
                  <a:lnTo>
                    <a:pt x="996949" y="0"/>
                  </a:lnTo>
                  <a:cubicBezTo>
                    <a:pt x="1046479" y="0"/>
                    <a:pt x="1086611" y="40132"/>
                    <a:pt x="1086611" y="89661"/>
                  </a:cubicBezTo>
                  <a:lnTo>
                    <a:pt x="1086611" y="806450"/>
                  </a:lnTo>
                  <a:cubicBezTo>
                    <a:pt x="1086611" y="855980"/>
                    <a:pt x="1046479" y="896112"/>
                    <a:pt x="996949" y="896112"/>
                  </a:cubicBezTo>
                  <a:lnTo>
                    <a:pt x="89661" y="896112"/>
                  </a:lnTo>
                  <a:cubicBezTo>
                    <a:pt x="40131" y="896112"/>
                    <a:pt x="0" y="855980"/>
                    <a:pt x="0" y="806450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id="38" name="shape 38"/>
            <p:cNvSpPr/>
            <p:nvPr/>
          </p:nvSpPr>
          <p:spPr>
            <a:xfrm>
              <a:off x="9227566" y="3875278"/>
              <a:ext cx="1099313" cy="908812"/>
            </a:xfrm>
            <a:custGeom>
              <a:pathLst>
                <a:path w="1099312" h="908812">
                  <a:moveTo>
                    <a:pt x="6350" y="96011"/>
                  </a:moveTo>
                  <a:cubicBezTo>
                    <a:pt x="6350" y="46482"/>
                    <a:pt x="46481" y="6349"/>
                    <a:pt x="96012" y="6349"/>
                  </a:cubicBezTo>
                  <a:lnTo>
                    <a:pt x="1003299" y="6349"/>
                  </a:lnTo>
                  <a:cubicBezTo>
                    <a:pt x="1052829" y="6349"/>
                    <a:pt x="1092961" y="46482"/>
                    <a:pt x="1092961" y="96011"/>
                  </a:cubicBezTo>
                  <a:lnTo>
                    <a:pt x="1092961" y="812799"/>
                  </a:lnTo>
                  <a:cubicBezTo>
                    <a:pt x="1092961" y="862329"/>
                    <a:pt x="1052829" y="902461"/>
                    <a:pt x="1003299" y="902461"/>
                  </a:cubicBezTo>
                  <a:lnTo>
                    <a:pt x="96012" y="902461"/>
                  </a:lnTo>
                  <a:cubicBezTo>
                    <a:pt x="46481" y="902461"/>
                    <a:pt x="6350" y="862329"/>
                    <a:pt x="6350" y="812799"/>
                  </a:cubicBezTo>
                  <a:close/>
                </a:path>
              </a:pathLst>
            </a:custGeom>
            <a:ln w="12700" cap="flat">
              <a:solidFill>
                <a:srgbClr val="FFC000"/>
              </a:solidFill>
              <a:prstDash val="solid"/>
              <a:miter lim="8"/>
            </a:ln>
          </p:spPr>
        </p:sp>
        <p:sp>
          <p:nvSpPr>
            <p:cNvPr id="39" name="shape 39"/>
            <p:cNvSpPr/>
            <p:nvPr/>
          </p:nvSpPr>
          <p:spPr>
            <a:xfrm>
              <a:off x="9946132" y="4960620"/>
              <a:ext cx="962407" cy="299430"/>
            </a:xfrm>
            <a:custGeom>
              <a:pathLst>
                <a:path w="962406" h="299429">
                  <a:moveTo>
                    <a:pt x="28828" y="0"/>
                  </a:moveTo>
                  <a:lnTo>
                    <a:pt x="0" y="16383"/>
                  </a:lnTo>
                  <a:lnTo>
                    <a:pt x="71960" y="115744"/>
                  </a:lnTo>
                  <a:lnTo>
                    <a:pt x="163829" y="197103"/>
                  </a:lnTo>
                  <a:lnTo>
                    <a:pt x="262468" y="252838"/>
                  </a:lnTo>
                  <a:lnTo>
                    <a:pt x="367033" y="286766"/>
                  </a:lnTo>
                  <a:lnTo>
                    <a:pt x="474390" y="299429"/>
                  </a:lnTo>
                  <a:lnTo>
                    <a:pt x="581406" y="291369"/>
                  </a:lnTo>
                  <a:lnTo>
                    <a:pt x="684944" y="263129"/>
                  </a:lnTo>
                  <a:lnTo>
                    <a:pt x="781870" y="215249"/>
                  </a:lnTo>
                  <a:lnTo>
                    <a:pt x="869053" y="148271"/>
                  </a:lnTo>
                  <a:lnTo>
                    <a:pt x="943356" y="62738"/>
                  </a:lnTo>
                  <a:lnTo>
                    <a:pt x="962406" y="73660"/>
                  </a:lnTo>
                  <a:lnTo>
                    <a:pt x="958341" y="8128"/>
                  </a:lnTo>
                  <a:lnTo>
                    <a:pt x="895223" y="35433"/>
                  </a:lnTo>
                  <a:lnTo>
                    <a:pt x="914400" y="46355"/>
                  </a:lnTo>
                  <a:lnTo>
                    <a:pt x="838517" y="131143"/>
                  </a:lnTo>
                  <a:lnTo>
                    <a:pt x="746252" y="197739"/>
                  </a:lnTo>
                  <a:lnTo>
                    <a:pt x="648749" y="240811"/>
                  </a:lnTo>
                  <a:lnTo>
                    <a:pt x="547715" y="262925"/>
                  </a:lnTo>
                  <a:lnTo>
                    <a:pt x="446030" y="264877"/>
                  </a:lnTo>
                  <a:lnTo>
                    <a:pt x="346583" y="247459"/>
                  </a:lnTo>
                  <a:lnTo>
                    <a:pt x="252254" y="211468"/>
                  </a:lnTo>
                  <a:lnTo>
                    <a:pt x="165929" y="157698"/>
                  </a:lnTo>
                  <a:lnTo>
                    <a:pt x="90492" y="86944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40" name="shape 40"/>
            <p:cNvSpPr/>
            <p:nvPr/>
          </p:nvSpPr>
          <p:spPr>
            <a:xfrm>
              <a:off x="9474708" y="4585716"/>
              <a:ext cx="966217" cy="385572"/>
            </a:xfrm>
            <a:custGeom>
              <a:pathLst>
                <a:path w="966216" h="385571">
                  <a:moveTo>
                    <a:pt x="0" y="38607"/>
                  </a:moveTo>
                  <a:cubicBezTo>
                    <a:pt x="0" y="17271"/>
                    <a:pt x="17272" y="0"/>
                    <a:pt x="38608" y="0"/>
                  </a:cubicBezTo>
                  <a:lnTo>
                    <a:pt x="927608" y="0"/>
                  </a:lnTo>
                  <a:cubicBezTo>
                    <a:pt x="948944" y="0"/>
                    <a:pt x="966216" y="17271"/>
                    <a:pt x="966216" y="38607"/>
                  </a:cubicBezTo>
                  <a:lnTo>
                    <a:pt x="966216" y="346963"/>
                  </a:lnTo>
                  <a:cubicBezTo>
                    <a:pt x="966216" y="368299"/>
                    <a:pt x="948944" y="385571"/>
                    <a:pt x="927608" y="385571"/>
                  </a:cubicBezTo>
                  <a:lnTo>
                    <a:pt x="38608" y="385571"/>
                  </a:lnTo>
                  <a:cubicBezTo>
                    <a:pt x="17272" y="385571"/>
                    <a:pt x="0" y="368299"/>
                    <a:pt x="0" y="346963"/>
                  </a:cubicBez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41" name="shape 41"/>
            <p:cNvSpPr/>
            <p:nvPr/>
          </p:nvSpPr>
          <p:spPr>
            <a:xfrm>
              <a:off x="9468358" y="4579366"/>
              <a:ext cx="978916" cy="398273"/>
            </a:xfrm>
            <a:custGeom>
              <a:pathLst>
                <a:path w="978915" h="398272">
                  <a:moveTo>
                    <a:pt x="6349" y="44958"/>
                  </a:moveTo>
                  <a:cubicBezTo>
                    <a:pt x="6349" y="23622"/>
                    <a:pt x="23622" y="6350"/>
                    <a:pt x="44958" y="6350"/>
                  </a:cubicBezTo>
                  <a:lnTo>
                    <a:pt x="933958" y="6350"/>
                  </a:lnTo>
                  <a:cubicBezTo>
                    <a:pt x="955294" y="6350"/>
                    <a:pt x="972566" y="23622"/>
                    <a:pt x="972566" y="44958"/>
                  </a:cubicBezTo>
                  <a:lnTo>
                    <a:pt x="972566" y="353314"/>
                  </a:lnTo>
                  <a:cubicBezTo>
                    <a:pt x="972566" y="374650"/>
                    <a:pt x="955294" y="391922"/>
                    <a:pt x="933958" y="391922"/>
                  </a:cubicBezTo>
                  <a:lnTo>
                    <a:pt x="44958" y="391922"/>
                  </a:lnTo>
                  <a:cubicBezTo>
                    <a:pt x="23622" y="391922"/>
                    <a:pt x="6349" y="374650"/>
                    <a:pt x="6349" y="353314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8"/>
            </a:ln>
          </p:spPr>
        </p:sp>
        <p:sp>
          <p:nvSpPr>
            <p:cNvPr id="42" name="shape 42"/>
            <p:cNvSpPr/>
            <p:nvPr/>
          </p:nvSpPr>
          <p:spPr>
            <a:xfrm>
              <a:off x="10599420" y="3881628"/>
              <a:ext cx="1086612" cy="896112"/>
            </a:xfrm>
            <a:custGeom>
              <a:pathLst>
                <a:path w="1086611" h="896111">
                  <a:moveTo>
                    <a:pt x="0" y="89661"/>
                  </a:moveTo>
                  <a:cubicBezTo>
                    <a:pt x="0" y="40132"/>
                    <a:pt x="40132" y="0"/>
                    <a:pt x="89661" y="0"/>
                  </a:cubicBezTo>
                  <a:lnTo>
                    <a:pt x="996949" y="0"/>
                  </a:lnTo>
                  <a:cubicBezTo>
                    <a:pt x="1046480" y="0"/>
                    <a:pt x="1086611" y="40132"/>
                    <a:pt x="1086611" y="89661"/>
                  </a:cubicBezTo>
                  <a:lnTo>
                    <a:pt x="1086611" y="806450"/>
                  </a:lnTo>
                  <a:cubicBezTo>
                    <a:pt x="1086611" y="855980"/>
                    <a:pt x="1046480" y="896112"/>
                    <a:pt x="996949" y="896112"/>
                  </a:cubicBezTo>
                  <a:lnTo>
                    <a:pt x="89661" y="896112"/>
                  </a:lnTo>
                  <a:cubicBezTo>
                    <a:pt x="40132" y="896112"/>
                    <a:pt x="0" y="855980"/>
                    <a:pt x="0" y="806450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id="43" name="shape 43"/>
            <p:cNvSpPr/>
            <p:nvPr/>
          </p:nvSpPr>
          <p:spPr>
            <a:xfrm>
              <a:off x="10593070" y="3875278"/>
              <a:ext cx="1099312" cy="908812"/>
            </a:xfrm>
            <a:custGeom>
              <a:pathLst>
                <a:path w="1099312" h="908812">
                  <a:moveTo>
                    <a:pt x="6350" y="96011"/>
                  </a:moveTo>
                  <a:cubicBezTo>
                    <a:pt x="6350" y="46482"/>
                    <a:pt x="46483" y="6349"/>
                    <a:pt x="96012" y="6349"/>
                  </a:cubicBezTo>
                  <a:lnTo>
                    <a:pt x="1003300" y="6349"/>
                  </a:lnTo>
                  <a:cubicBezTo>
                    <a:pt x="1052831" y="6349"/>
                    <a:pt x="1092962" y="46482"/>
                    <a:pt x="1092962" y="96011"/>
                  </a:cubicBezTo>
                  <a:lnTo>
                    <a:pt x="1092962" y="812799"/>
                  </a:lnTo>
                  <a:cubicBezTo>
                    <a:pt x="1092962" y="862329"/>
                    <a:pt x="1052831" y="902461"/>
                    <a:pt x="1003300" y="902461"/>
                  </a:cubicBezTo>
                  <a:lnTo>
                    <a:pt x="96012" y="902461"/>
                  </a:lnTo>
                  <a:cubicBezTo>
                    <a:pt x="46483" y="902461"/>
                    <a:pt x="6350" y="862329"/>
                    <a:pt x="6350" y="812799"/>
                  </a:cubicBezTo>
                  <a:close/>
                </a:path>
              </a:pathLst>
            </a:custGeom>
            <a:ln w="12700" cap="flat">
              <a:solidFill>
                <a:srgbClr val="5B9BD5"/>
              </a:solidFill>
              <a:prstDash val="solid"/>
              <a:miter lim="8"/>
            </a:ln>
          </p:spPr>
        </p:sp>
        <p:sp>
          <p:nvSpPr>
            <p:cNvPr id="44" name="shape 44"/>
            <p:cNvSpPr/>
            <p:nvPr/>
          </p:nvSpPr>
          <p:spPr>
            <a:xfrm>
              <a:off x="10840213" y="3689604"/>
              <a:ext cx="966216" cy="384049"/>
            </a:xfrm>
            <a:custGeom>
              <a:pathLst>
                <a:path w="966215" h="384048">
                  <a:moveTo>
                    <a:pt x="0" y="38354"/>
                  </a:moveTo>
                  <a:cubicBezTo>
                    <a:pt x="0" y="17144"/>
                    <a:pt x="17144" y="0"/>
                    <a:pt x="38353" y="0"/>
                  </a:cubicBezTo>
                  <a:lnTo>
                    <a:pt x="927862" y="0"/>
                  </a:lnTo>
                  <a:cubicBezTo>
                    <a:pt x="949070" y="0"/>
                    <a:pt x="966215" y="17144"/>
                    <a:pt x="966215" y="38354"/>
                  </a:cubicBezTo>
                  <a:lnTo>
                    <a:pt x="966215" y="345694"/>
                  </a:lnTo>
                  <a:cubicBezTo>
                    <a:pt x="966215" y="366903"/>
                    <a:pt x="949070" y="384048"/>
                    <a:pt x="927862" y="384048"/>
                  </a:cubicBezTo>
                  <a:lnTo>
                    <a:pt x="38353" y="384048"/>
                  </a:lnTo>
                  <a:cubicBezTo>
                    <a:pt x="17144" y="384048"/>
                    <a:pt x="0" y="366903"/>
                    <a:pt x="0" y="345694"/>
                  </a:cubicBezTo>
                  <a:close/>
                </a:path>
              </a:pathLst>
            </a:custGeom>
            <a:solidFill>
              <a:srgbClr val="5B9BD5"/>
            </a:solidFill>
          </p:spPr>
        </p:sp>
        <p:sp>
          <p:nvSpPr>
            <p:cNvPr id="45" name="shape 45"/>
            <p:cNvSpPr/>
            <p:nvPr/>
          </p:nvSpPr>
          <p:spPr>
            <a:xfrm>
              <a:off x="10833862" y="3683254"/>
              <a:ext cx="978917" cy="396748"/>
            </a:xfrm>
            <a:custGeom>
              <a:pathLst>
                <a:path w="978917" h="396747">
                  <a:moveTo>
                    <a:pt x="6350" y="44703"/>
                  </a:moveTo>
                  <a:cubicBezTo>
                    <a:pt x="6350" y="23494"/>
                    <a:pt x="23495" y="6349"/>
                    <a:pt x="44704" y="6349"/>
                  </a:cubicBezTo>
                  <a:lnTo>
                    <a:pt x="934212" y="6349"/>
                  </a:lnTo>
                  <a:cubicBezTo>
                    <a:pt x="955420" y="6349"/>
                    <a:pt x="972566" y="23494"/>
                    <a:pt x="972566" y="44703"/>
                  </a:cubicBezTo>
                  <a:lnTo>
                    <a:pt x="972566" y="352043"/>
                  </a:lnTo>
                  <a:cubicBezTo>
                    <a:pt x="972566" y="373253"/>
                    <a:pt x="955420" y="390397"/>
                    <a:pt x="934212" y="390397"/>
                  </a:cubicBezTo>
                  <a:lnTo>
                    <a:pt x="44704" y="390397"/>
                  </a:lnTo>
                  <a:cubicBezTo>
                    <a:pt x="23495" y="390397"/>
                    <a:pt x="6350" y="373253"/>
                    <a:pt x="6350" y="352043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8"/>
            </a:ln>
          </p:spPr>
        </p:sp>
        <p:sp>
          <p:nvSpPr>
            <p:cNvPr id="46" name="shape 46"/>
            <p:cNvSpPr txBox="1"/>
            <p:nvPr/>
          </p:nvSpPr>
          <p:spPr>
            <a:xfrm>
              <a:off x="852145" y="473805"/>
              <a:ext cx="3069262" cy="55135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3700" spc="-70">
                  <a:solidFill>
                    <a:srgbClr val="0B49CB"/>
                  </a:solidFill>
                  <a:latin typeface="Arial"/>
                  <a:cs typeface="Arial"/>
                </a:rPr>
                <a:t>Data Collection</a:t>
              </a:r>
              <a:endParaRPr/>
            </a:p>
          </p:txBody>
        </p:sp>
        <p:sp>
          <p:nvSpPr>
            <p:cNvPr id="47" name="shape 47"/>
            <p:cNvSpPr txBox="1"/>
            <p:nvPr/>
          </p:nvSpPr>
          <p:spPr>
            <a:xfrm>
              <a:off x="852145" y="1329057"/>
              <a:ext cx="10738949" cy="1010972"/>
            </a:xfrm>
            <a:prstGeom prst="rect"/>
            <a:noFill/>
          </p:spPr>
          <p:txBody>
            <a:bodyPr vertOverflow="overflow" horzOverflow="overflow" numCol="1" wrap="square" compatLnSpc="0" lIns="0" tIns="12700" rIns="0" bIns="0">
              <a:spAutoFit/>
            </a:bodyPr>
            <a:p>
              <a:pPr marL="238074" indent="-228549">
                <a:spcBef>
                  <a:spcPts val="100"/>
                </a:spcBef>
                <a:tabLst>
                  <a:tab pos="238074" algn="l"/>
                </a:tabLst>
              </a:pPr>
              <a:r>
                <a:rPr sz="2200" spc="-5">
                  <a:solidFill>
                    <a:srgbClr val="363636"/>
                  </a:solidFill>
                  <a:latin typeface="Arial"/>
                  <a:cs typeface="Arial"/>
                </a:rPr>
                <a:t>•	</a:t>
              </a:r>
              <a:r>
                <a:rPr sz="2200" spc="-40">
                  <a:solidFill>
                    <a:srgbClr val="363636"/>
                  </a:solidFill>
                  <a:latin typeface="Arial"/>
                  <a:cs typeface="Arial"/>
                </a:rPr>
                <a:t>Data collection is the process of gathering data from available sources. This data can be</a:t>
              </a:r>
              <a:endParaRPr/>
            </a:p>
            <a:p>
              <a:pPr marL="9525" indent="228600">
                <a:spcBef>
                  <a:spcPts val="100"/>
                </a:spcBef>
              </a:pP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structured, unstructured, or semi-structured. For this project, data was collected via</a:t>
              </a:r>
              <a:endParaRPr/>
            </a:p>
            <a:p>
              <a:pPr marL="9525" indent="228600">
                <a:spcBef>
                  <a:spcPts val="100"/>
                </a:spcBef>
              </a:pPr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SpaceX API and Web scrapping Wiki pages for relevant launch data.</a:t>
              </a:r>
              <a:endParaRPr/>
            </a:p>
          </p:txBody>
        </p:sp>
        <p:sp>
          <p:nvSpPr>
            <p:cNvPr id="48" name="shape 48"/>
            <p:cNvSpPr txBox="1"/>
            <p:nvPr/>
          </p:nvSpPr>
          <p:spPr>
            <a:xfrm>
              <a:off x="3157093" y="2684399"/>
              <a:ext cx="1069696" cy="247650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>
                <a:lnSpc>
                  <a:spcPts val="1779"/>
                </a:lnSpc>
              </a:pPr>
              <a:r>
                <a:rPr sz="1800" b="1" u="sng">
                  <a:latin typeface="Calibri"/>
                  <a:cs typeface="Calibri"/>
                </a:rPr>
                <a:t>SpaceX API</a:t>
              </a:r>
              <a:endParaRPr/>
            </a:p>
          </p:txBody>
        </p:sp>
        <p:sp>
          <p:nvSpPr>
            <p:cNvPr id="49" name="shape 49"/>
            <p:cNvSpPr txBox="1"/>
            <p:nvPr/>
          </p:nvSpPr>
          <p:spPr>
            <a:xfrm>
              <a:off x="7772655" y="2676525"/>
              <a:ext cx="2757682" cy="247650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>
                <a:lnSpc>
                  <a:spcPts val="1779"/>
                </a:lnSpc>
              </a:pPr>
              <a:r>
                <a:rPr sz="1800" b="1" u="sng" spc="-5">
                  <a:latin typeface="Calibri"/>
                  <a:cs typeface="Calibri"/>
                </a:rPr>
                <a:t>Web scraping data from Wiki</a:t>
              </a:r>
              <a:endParaRPr/>
            </a:p>
          </p:txBody>
        </p:sp>
        <p:sp>
          <p:nvSpPr>
            <p:cNvPr id="50" name="shape 50"/>
            <p:cNvSpPr txBox="1"/>
            <p:nvPr/>
          </p:nvSpPr>
          <p:spPr>
            <a:xfrm>
              <a:off x="1073125" y="3955288"/>
              <a:ext cx="1029895" cy="467183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>
                <a:lnSpc>
                  <a:spcPts val="1130"/>
                </a:lnSpc>
              </a:pPr>
              <a:r>
                <a:rPr sz="1100">
                  <a:latin typeface="Calibri"/>
                  <a:cs typeface="Calibri"/>
                </a:rPr>
                <a:t>•Request launch</a:t>
              </a:r>
              <a:endParaRPr/>
            </a:p>
            <a:p>
              <a:pPr marL="67310" marR="335280">
                <a:lnSpc>
                  <a:spcPct val="88178"/>
                </a:lnSpc>
                <a:spcBef>
                  <a:spcPts val="100"/>
                </a:spcBef>
              </a:pPr>
              <a:r>
                <a:rPr sz="1100">
                  <a:latin typeface="Calibri"/>
                  <a:cs typeface="Calibri"/>
                </a:rPr>
                <a:t>data from SpaceX API</a:t>
              </a:r>
              <a:endParaRPr/>
            </a:p>
          </p:txBody>
        </p:sp>
        <p:sp>
          <p:nvSpPr>
            <p:cNvPr id="51" name="shape 51"/>
            <p:cNvSpPr txBox="1"/>
            <p:nvPr/>
          </p:nvSpPr>
          <p:spPr>
            <a:xfrm>
              <a:off x="1073125" y="4733189"/>
              <a:ext cx="1029895" cy="159563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363220">
                <a:lnSpc>
                  <a:spcPts val="1130"/>
                </a:lnSpc>
              </a:pPr>
              <a:r>
                <a:rPr sz="1100">
                  <a:solidFill>
                    <a:srgbClr val="FFFFFF"/>
                  </a:solidFill>
                  <a:latin typeface="Calibri"/>
                  <a:cs typeface="Calibri"/>
                </a:rPr>
                <a:t>API request</a:t>
              </a:r>
              <a:endParaRPr/>
            </a:p>
          </p:txBody>
        </p:sp>
        <p:sp>
          <p:nvSpPr>
            <p:cNvPr id="52" name="shape 52"/>
            <p:cNvSpPr txBox="1"/>
            <p:nvPr/>
          </p:nvSpPr>
          <p:spPr>
            <a:xfrm>
              <a:off x="2438654" y="3760216"/>
              <a:ext cx="961024" cy="546430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431800" marR="9525" indent="7620" algn="just">
                <a:lnSpc>
                  <a:spcPct val="89018"/>
                </a:lnSpc>
              </a:pPr>
              <a:r>
                <a:rPr sz="1100">
                  <a:solidFill>
                    <a:srgbClr val="FFFFFF"/>
                  </a:solidFill>
                  <a:latin typeface="Calibri"/>
                  <a:cs typeface="Calibri"/>
                </a:rPr>
                <a:t>Read API response</a:t>
              </a:r>
              <a:endParaRPr/>
            </a:p>
            <a:p>
              <a:pPr marL="9525">
                <a:spcBef>
                  <a:spcPts val="500"/>
                </a:spcBef>
              </a:pPr>
              <a:r>
                <a:rPr sz="1100">
                  <a:latin typeface="Calibri"/>
                  <a:cs typeface="Calibri"/>
                </a:rPr>
                <a:t>•Read .json</a:t>
              </a:r>
              <a:endParaRPr/>
            </a:p>
          </p:txBody>
        </p:sp>
        <p:sp>
          <p:nvSpPr>
            <p:cNvPr id="53" name="shape 53"/>
            <p:cNvSpPr txBox="1"/>
            <p:nvPr/>
          </p:nvSpPr>
          <p:spPr>
            <a:xfrm>
              <a:off x="2438654" y="4301617"/>
              <a:ext cx="961024" cy="465583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67310" marR="130810">
                <a:lnSpc>
                  <a:spcPct val="88688"/>
                </a:lnSpc>
              </a:pPr>
              <a:r>
                <a:rPr sz="1100" spc="-5">
                  <a:latin typeface="Calibri"/>
                  <a:cs typeface="Calibri"/>
                </a:rPr>
                <a:t>response and </a:t>
              </a:r>
              <a:r>
                <a:rPr sz="1100">
                  <a:latin typeface="Calibri"/>
                  <a:cs typeface="Calibri"/>
                </a:rPr>
                <a:t>convert to a Dataframe</a:t>
              </a:r>
              <a:endParaRPr/>
            </a:p>
          </p:txBody>
        </p:sp>
        <p:sp>
          <p:nvSpPr>
            <p:cNvPr id="54" name="shape 54"/>
            <p:cNvSpPr txBox="1"/>
            <p:nvPr/>
          </p:nvSpPr>
          <p:spPr>
            <a:xfrm>
              <a:off x="3804158" y="3955288"/>
              <a:ext cx="1028409" cy="1014857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>
                <a:lnSpc>
                  <a:spcPts val="1130"/>
                </a:lnSpc>
              </a:pPr>
              <a:r>
                <a:rPr sz="1100">
                  <a:latin typeface="Calibri"/>
                  <a:cs typeface="Calibri"/>
                </a:rPr>
                <a:t>•Extract relevant</a:t>
              </a:r>
              <a:endParaRPr/>
            </a:p>
            <a:p>
              <a:pPr marL="67310" marR="186690">
                <a:lnSpc>
                  <a:spcPct val="88331"/>
                </a:lnSpc>
                <a:spcBef>
                  <a:spcPts val="100"/>
                </a:spcBef>
              </a:pPr>
              <a:r>
                <a:rPr sz="1100">
                  <a:latin typeface="Calibri"/>
                  <a:cs typeface="Calibri"/>
                </a:rPr>
                <a:t>data fields to match the requirements</a:t>
              </a:r>
              <a:endParaRPr/>
            </a:p>
            <a:p>
              <a:pPr marL="366395" marR="9525" algn="ctr">
                <a:lnSpc>
                  <a:spcPct val="89725"/>
                </a:lnSpc>
                <a:spcBef>
                  <a:spcPts val="700"/>
                </a:spcBef>
              </a:pPr>
              <a:r>
                <a:rPr sz="1100" spc="-5">
                  <a:solidFill>
                    <a:srgbClr val="FFFFFF"/>
                  </a:solidFill>
                  <a:latin typeface="Calibri"/>
                  <a:cs typeface="Calibri"/>
                </a:rPr>
                <a:t>Prelim data </a:t>
              </a:r>
              <a:r>
                <a:rPr sz="1100">
                  <a:solidFill>
                    <a:srgbClr val="FFFFFF"/>
                  </a:solidFill>
                  <a:latin typeface="Calibri"/>
                  <a:cs typeface="Calibri"/>
                </a:rPr>
                <a:t>wrangling</a:t>
              </a:r>
              <a:endParaRPr/>
            </a:p>
          </p:txBody>
        </p:sp>
        <p:sp>
          <p:nvSpPr>
            <p:cNvPr id="55" name="shape 55"/>
            <p:cNvSpPr txBox="1"/>
            <p:nvPr/>
          </p:nvSpPr>
          <p:spPr>
            <a:xfrm>
              <a:off x="5169663" y="3760216"/>
              <a:ext cx="1127901" cy="546430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266065" marR="9525" algn="ctr">
                <a:lnSpc>
                  <a:spcPct val="89018"/>
                </a:lnSpc>
              </a:pPr>
              <a:r>
                <a:rPr sz="1100">
                  <a:solidFill>
                    <a:srgbClr val="FFFFFF"/>
                  </a:solidFill>
                  <a:latin typeface="Calibri"/>
                  <a:cs typeface="Calibri"/>
                </a:rPr>
                <a:t>Convert to CSV format</a:t>
              </a:r>
              <a:endParaRPr/>
            </a:p>
            <a:p>
              <a:pPr marL="9525">
                <a:spcBef>
                  <a:spcPts val="500"/>
                </a:spcBef>
              </a:pPr>
              <a:r>
                <a:rPr sz="1100">
                  <a:latin typeface="Calibri"/>
                  <a:cs typeface="Calibri"/>
                </a:rPr>
                <a:t>•Convert new</a:t>
              </a:r>
              <a:endParaRPr/>
            </a:p>
          </p:txBody>
        </p:sp>
        <p:sp>
          <p:nvSpPr>
            <p:cNvPr id="56" name="shape 56"/>
            <p:cNvSpPr txBox="1"/>
            <p:nvPr/>
          </p:nvSpPr>
          <p:spPr>
            <a:xfrm>
              <a:off x="5169663" y="4301617"/>
              <a:ext cx="1127901" cy="465583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67310" marR="219075">
                <a:lnSpc>
                  <a:spcPct val="88688"/>
                </a:lnSpc>
              </a:pPr>
              <a:r>
                <a:rPr sz="1100">
                  <a:latin typeface="Calibri"/>
                  <a:cs typeface="Calibri"/>
                </a:rPr>
                <a:t>Dataframe to CSV format for </a:t>
              </a:r>
              <a:r>
                <a:rPr sz="1100" spc="-5">
                  <a:latin typeface="Calibri"/>
                  <a:cs typeface="Calibri"/>
                </a:rPr>
                <a:t>the next phase</a:t>
              </a:r>
              <a:endParaRPr/>
            </a:p>
          </p:txBody>
        </p:sp>
        <p:sp>
          <p:nvSpPr>
            <p:cNvPr id="57" name="shape 57"/>
            <p:cNvSpPr txBox="1"/>
            <p:nvPr/>
          </p:nvSpPr>
          <p:spPr>
            <a:xfrm>
              <a:off x="6533896" y="3923538"/>
              <a:ext cx="1100618" cy="1017016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>
                <a:lnSpc>
                  <a:spcPts val="1025"/>
                </a:lnSpc>
              </a:pPr>
              <a:r>
                <a:rPr sz="1000">
                  <a:latin typeface="Calibri"/>
                  <a:cs typeface="Calibri"/>
                </a:rPr>
                <a:t>•Request Falcon9</a:t>
              </a:r>
              <a:endParaRPr/>
            </a:p>
            <a:p>
              <a:pPr marL="67310" marR="97155">
                <a:lnSpc>
                  <a:spcPct val="87607"/>
                </a:lnSpc>
                <a:spcBef>
                  <a:spcPts val="100"/>
                </a:spcBef>
              </a:pPr>
              <a:r>
                <a:rPr sz="1000">
                  <a:latin typeface="Calibri"/>
                  <a:cs typeface="Calibri"/>
                </a:rPr>
                <a:t>html page via </a:t>
              </a:r>
              <a:r>
                <a:rPr sz="1000" spc="-5">
                  <a:latin typeface="Calibri"/>
                  <a:cs typeface="Calibri"/>
                </a:rPr>
                <a:t>HTTP GET method</a:t>
              </a:r>
              <a:endParaRPr/>
            </a:p>
            <a:p>
              <a:pPr>
                <a:lnSpc>
                  <a:spcPts val="1200"/>
                </a:lnSpc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>
                <a:lnSpc>
                  <a:spcPts val="1050"/>
                </a:lnSpc>
              </a:pPr>
              <a:r>
                <a:rPr sz="1050">
                  <a:latin typeface="Calibri"/>
                  <a:cs typeface="Calibri"/>
                </a:rPr>
                <a:t/>
              </a:r>
              <a:endParaRPr sz="1200"/>
            </a:p>
            <a:p>
              <a:pPr marL="296545" marR="9525" algn="ctr">
                <a:lnSpc>
                  <a:spcPct val="89985"/>
                </a:lnSpc>
              </a:pPr>
              <a:r>
                <a:rPr sz="1100" spc="-5">
                  <a:solidFill>
                    <a:srgbClr val="FFFFFF"/>
                  </a:solidFill>
                  <a:latin typeface="Calibri"/>
                  <a:cs typeface="Calibri"/>
                </a:rPr>
                <a:t>Perform HTTP </a:t>
              </a:r>
              <a:r>
                <a:rPr sz="1100">
                  <a:solidFill>
                    <a:srgbClr val="FFFFFF"/>
                  </a:solidFill>
                  <a:latin typeface="Calibri"/>
                  <a:cs typeface="Calibri"/>
                </a:rPr>
                <a:t>GET</a:t>
              </a:r>
              <a:endParaRPr/>
            </a:p>
          </p:txBody>
        </p:sp>
        <p:sp>
          <p:nvSpPr>
            <p:cNvPr id="58" name="shape 58"/>
            <p:cNvSpPr txBox="1"/>
            <p:nvPr/>
          </p:nvSpPr>
          <p:spPr>
            <a:xfrm>
              <a:off x="7899146" y="3730625"/>
              <a:ext cx="1116178" cy="809625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283210" marR="9525" algn="ctr">
                <a:lnSpc>
                  <a:spcPct val="89017"/>
                </a:lnSpc>
              </a:pPr>
              <a:r>
                <a:rPr sz="1100">
                  <a:solidFill>
                    <a:srgbClr val="FFFFFF"/>
                  </a:solidFill>
                  <a:latin typeface="Calibri"/>
                  <a:cs typeface="Calibri"/>
                </a:rPr>
                <a:t>Create </a:t>
              </a:r>
              <a:r>
                <a:rPr sz="1100" spc="-5">
                  <a:solidFill>
                    <a:srgbClr val="FFFFFF"/>
                  </a:solidFill>
                  <a:latin typeface="Calibri"/>
                  <a:cs typeface="Calibri"/>
                </a:rPr>
                <a:t>Beautiful Soap</a:t>
              </a:r>
              <a:endParaRPr/>
            </a:p>
            <a:p>
              <a:pPr marL="9525">
                <a:spcBef>
                  <a:spcPts val="500"/>
                </a:spcBef>
              </a:pPr>
              <a:r>
                <a:rPr sz="1000">
                  <a:latin typeface="Calibri"/>
                  <a:cs typeface="Calibri"/>
                </a:rPr>
                <a:t>•Create beautiful</a:t>
              </a:r>
              <a:endParaRPr/>
            </a:p>
            <a:p>
              <a:pPr marL="67310" marR="173990" algn="just">
                <a:lnSpc>
                  <a:spcPct val="89500"/>
                </a:lnSpc>
              </a:pPr>
              <a:r>
                <a:rPr sz="1000" spc="-5">
                  <a:latin typeface="Calibri"/>
                  <a:cs typeface="Calibri"/>
                </a:rPr>
                <a:t>soap object from </a:t>
              </a:r>
              <a:r>
                <a:rPr sz="1000">
                  <a:latin typeface="Calibri"/>
                  <a:cs typeface="Calibri"/>
                </a:rPr>
                <a:t>HTML response</a:t>
              </a:r>
              <a:endParaRPr/>
            </a:p>
          </p:txBody>
        </p:sp>
        <p:sp>
          <p:nvSpPr>
            <p:cNvPr id="59" name="shape 59"/>
            <p:cNvSpPr txBox="1"/>
            <p:nvPr/>
          </p:nvSpPr>
          <p:spPr>
            <a:xfrm>
              <a:off x="9264650" y="3923538"/>
              <a:ext cx="1120757" cy="1017016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>
                <a:lnSpc>
                  <a:spcPts val="1025"/>
                </a:lnSpc>
              </a:pPr>
              <a:r>
                <a:rPr sz="1000">
                  <a:latin typeface="Calibri"/>
                  <a:cs typeface="Calibri"/>
                </a:rPr>
                <a:t>•Collect all</a:t>
              </a:r>
              <a:endParaRPr/>
            </a:p>
            <a:p>
              <a:pPr marL="67310" marR="128905">
                <a:lnSpc>
                  <a:spcPct val="88902"/>
                </a:lnSpc>
                <a:spcBef>
                  <a:spcPts val="100"/>
                </a:spcBef>
              </a:pPr>
              <a:r>
                <a:rPr sz="1000" spc="35">
                  <a:latin typeface="Calibri"/>
                  <a:cs typeface="Calibri"/>
                </a:rPr>
                <a:t>relevant </a:t>
              </a:r>
              <a:r>
                <a:rPr sz="1000">
                  <a:latin typeface="Calibri"/>
                  <a:cs typeface="Calibri"/>
                </a:rPr>
                <a:t>headers/extract </a:t>
              </a:r>
              <a:r>
                <a:rPr sz="1000" spc="-5">
                  <a:latin typeface="Calibri"/>
                  <a:cs typeface="Calibri"/>
                </a:rPr>
                <a:t>rows to Datafame</a:t>
              </a:r>
              <a:endParaRPr/>
            </a:p>
            <a:p>
              <a:pPr marL="275590" marR="9525" algn="ctr">
                <a:lnSpc>
                  <a:spcPct val="87915"/>
                </a:lnSpc>
                <a:spcBef>
                  <a:spcPts val="1200"/>
                </a:spcBef>
              </a:pPr>
              <a:r>
                <a:rPr sz="1100">
                  <a:solidFill>
                    <a:srgbClr val="FFFFFF"/>
                  </a:solidFill>
                  <a:latin typeface="Calibri"/>
                  <a:cs typeface="Calibri"/>
                </a:rPr>
                <a:t>Extract data to </a:t>
              </a:r>
              <a:r>
                <a:rPr sz="1100" spc="5">
                  <a:solidFill>
                    <a:srgbClr val="FFFFFF"/>
                  </a:solidFill>
                  <a:latin typeface="Calibri"/>
                  <a:cs typeface="Calibri"/>
                </a:rPr>
                <a:t>DF</a:t>
              </a:r>
              <a:endParaRPr/>
            </a:p>
          </p:txBody>
        </p:sp>
        <p:sp>
          <p:nvSpPr>
            <p:cNvPr id="60" name="shape 60"/>
            <p:cNvSpPr txBox="1"/>
            <p:nvPr/>
          </p:nvSpPr>
          <p:spPr>
            <a:xfrm>
              <a:off x="10630155" y="3730625"/>
              <a:ext cx="1129680" cy="809625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267335" marR="9525" algn="ctr">
                <a:lnSpc>
                  <a:spcPct val="89017"/>
                </a:lnSpc>
              </a:pPr>
              <a:r>
                <a:rPr sz="1100">
                  <a:solidFill>
                    <a:srgbClr val="FFFFFF"/>
                  </a:solidFill>
                  <a:latin typeface="Calibri"/>
                  <a:cs typeface="Calibri"/>
                </a:rPr>
                <a:t>Convert to CSV format</a:t>
              </a:r>
              <a:endParaRPr/>
            </a:p>
            <a:p>
              <a:pPr marL="9525">
                <a:spcBef>
                  <a:spcPts val="500"/>
                </a:spcBef>
              </a:pPr>
              <a:r>
                <a:rPr sz="1000">
                  <a:latin typeface="Calibri"/>
                  <a:cs typeface="Calibri"/>
                </a:rPr>
                <a:t>•Convert</a:t>
              </a:r>
              <a:endParaRPr/>
            </a:p>
            <a:p>
              <a:pPr marL="67310" marR="147955" algn="just">
                <a:lnSpc>
                  <a:spcPct val="89500"/>
                </a:lnSpc>
              </a:pPr>
              <a:r>
                <a:rPr sz="1000" spc="-5">
                  <a:latin typeface="Calibri"/>
                  <a:cs typeface="Calibri"/>
                </a:rPr>
                <a:t>Dataframe to CSV </a:t>
              </a:r>
              <a:r>
                <a:rPr sz="1000">
                  <a:latin typeface="Calibri"/>
                  <a:cs typeface="Calibri"/>
                </a:rPr>
                <a:t>for next phase</a:t>
              </a:r>
              <a:endParaRPr/>
            </a:p>
          </p:txBody>
        </p:sp>
        <p:sp>
          <p:nvSpPr>
            <p:cNvPr id="61" name="shape 61"/>
            <p:cNvSpPr txBox="1"/>
            <p:nvPr/>
          </p:nvSpPr>
          <p:spPr>
            <a:xfrm>
              <a:off x="11234801" y="6107204"/>
              <a:ext cx="141477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>
                  <a:solidFill>
                    <a:srgbClr val="1C7DDB"/>
                  </a:solidFill>
                  <a:latin typeface="Arial"/>
                  <a:cs typeface="Arial"/>
                </a:rPr>
                <a:t>7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sp>
          <p:nvSpPr>
            <p:cNvPr id="4" name="shape 4"/>
            <p:cNvSpPr/>
            <p:nvPr/>
          </p:nvSpPr>
          <p:spPr>
            <a:xfrm>
              <a:off x="1738884" y="1088136"/>
              <a:ext cx="8772144" cy="1472184"/>
            </a:xfrm>
            <a:custGeom>
              <a:pathLst>
                <a:path w="8772144" h="1472184">
                  <a:moveTo>
                    <a:pt x="0" y="368046"/>
                  </a:moveTo>
                  <a:lnTo>
                    <a:pt x="8036052" y="368046"/>
                  </a:lnTo>
                  <a:lnTo>
                    <a:pt x="8036052" y="0"/>
                  </a:lnTo>
                  <a:lnTo>
                    <a:pt x="8772144" y="736092"/>
                  </a:lnTo>
                  <a:lnTo>
                    <a:pt x="8036052" y="1472184"/>
                  </a:lnTo>
                  <a:lnTo>
                    <a:pt x="8036052" y="1104137"/>
                  </a:lnTo>
                  <a:lnTo>
                    <a:pt x="0" y="1104137"/>
                  </a:lnTo>
                  <a:close/>
                </a:path>
              </a:pathLst>
            </a:custGeom>
            <a:solidFill>
              <a:srgbClr val="CFD5EA"/>
            </a:solidFill>
          </p:spPr>
        </p:sp>
        <p:sp>
          <p:nvSpPr>
            <p:cNvPr id="5" name="shape 5"/>
            <p:cNvSpPr/>
            <p:nvPr/>
          </p:nvSpPr>
          <p:spPr>
            <a:xfrm>
              <a:off x="969264" y="1530096"/>
              <a:ext cx="1982724" cy="588264"/>
            </a:xfrm>
            <a:custGeom>
              <a:pathLst>
                <a:path w="1982724" h="588263">
                  <a:moveTo>
                    <a:pt x="0" y="98044"/>
                  </a:moveTo>
                  <a:cubicBezTo>
                    <a:pt x="0" y="43941"/>
                    <a:pt x="43891" y="0"/>
                    <a:pt x="98044" y="0"/>
                  </a:cubicBezTo>
                  <a:lnTo>
                    <a:pt x="1884680" y="0"/>
                  </a:lnTo>
                  <a:cubicBezTo>
                    <a:pt x="1938782" y="0"/>
                    <a:pt x="1982724" y="43941"/>
                    <a:pt x="1982724" y="98044"/>
                  </a:cubicBezTo>
                  <a:lnTo>
                    <a:pt x="1982724" y="490219"/>
                  </a:lnTo>
                  <a:cubicBezTo>
                    <a:pt x="1982724" y="544321"/>
                    <a:pt x="1938782" y="588263"/>
                    <a:pt x="1884680" y="588263"/>
                  </a:cubicBezTo>
                  <a:lnTo>
                    <a:pt x="98044" y="588263"/>
                  </a:lnTo>
                  <a:cubicBezTo>
                    <a:pt x="43891" y="588263"/>
                    <a:pt x="0" y="544321"/>
                    <a:pt x="0" y="490219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shape 6"/>
            <p:cNvSpPr/>
            <p:nvPr/>
          </p:nvSpPr>
          <p:spPr>
            <a:xfrm>
              <a:off x="962914" y="1523746"/>
              <a:ext cx="1995424" cy="600964"/>
            </a:xfrm>
            <a:custGeom>
              <a:pathLst>
                <a:path w="1995424" h="600963">
                  <a:moveTo>
                    <a:pt x="6349" y="104394"/>
                  </a:moveTo>
                  <a:cubicBezTo>
                    <a:pt x="6349" y="50291"/>
                    <a:pt x="50241" y="6350"/>
                    <a:pt x="104393" y="6350"/>
                  </a:cubicBezTo>
                  <a:lnTo>
                    <a:pt x="1891030" y="6350"/>
                  </a:lnTo>
                  <a:cubicBezTo>
                    <a:pt x="1945132" y="6350"/>
                    <a:pt x="1989074" y="50291"/>
                    <a:pt x="1989074" y="104394"/>
                  </a:cubicBezTo>
                  <a:lnTo>
                    <a:pt x="1989074" y="496569"/>
                  </a:lnTo>
                  <a:cubicBezTo>
                    <a:pt x="1989074" y="550671"/>
                    <a:pt x="1945132" y="594613"/>
                    <a:pt x="1891030" y="594613"/>
                  </a:cubicBezTo>
                  <a:lnTo>
                    <a:pt x="104393" y="594613"/>
                  </a:lnTo>
                  <a:cubicBezTo>
                    <a:pt x="50241" y="594613"/>
                    <a:pt x="6349" y="550671"/>
                    <a:pt x="6349" y="496569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10"/>
            </a:ln>
          </p:spPr>
        </p:sp>
        <p:sp>
          <p:nvSpPr>
            <p:cNvPr id="7" name="shape 7"/>
            <p:cNvSpPr/>
            <p:nvPr/>
          </p:nvSpPr>
          <p:spPr>
            <a:xfrm>
              <a:off x="3051048" y="1530096"/>
              <a:ext cx="1982724" cy="588264"/>
            </a:xfrm>
            <a:custGeom>
              <a:pathLst>
                <a:path w="1982723" h="588263">
                  <a:moveTo>
                    <a:pt x="0" y="98044"/>
                  </a:moveTo>
                  <a:cubicBezTo>
                    <a:pt x="0" y="43941"/>
                    <a:pt x="43942" y="0"/>
                    <a:pt x="98044" y="0"/>
                  </a:cubicBezTo>
                  <a:lnTo>
                    <a:pt x="1884680" y="0"/>
                  </a:lnTo>
                  <a:cubicBezTo>
                    <a:pt x="1938782" y="0"/>
                    <a:pt x="1982723" y="43941"/>
                    <a:pt x="1982723" y="98044"/>
                  </a:cubicBezTo>
                  <a:lnTo>
                    <a:pt x="1982723" y="490219"/>
                  </a:lnTo>
                  <a:cubicBezTo>
                    <a:pt x="1982723" y="544321"/>
                    <a:pt x="1938782" y="588263"/>
                    <a:pt x="1884680" y="588263"/>
                  </a:cubicBezTo>
                  <a:lnTo>
                    <a:pt x="98044" y="588263"/>
                  </a:lnTo>
                  <a:cubicBezTo>
                    <a:pt x="43942" y="588263"/>
                    <a:pt x="0" y="544321"/>
                    <a:pt x="0" y="490219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8" name="shape 8"/>
            <p:cNvSpPr/>
            <p:nvPr/>
          </p:nvSpPr>
          <p:spPr>
            <a:xfrm>
              <a:off x="3044698" y="1523746"/>
              <a:ext cx="1995424" cy="600964"/>
            </a:xfrm>
            <a:custGeom>
              <a:pathLst>
                <a:path w="1995423" h="600963">
                  <a:moveTo>
                    <a:pt x="6349" y="104394"/>
                  </a:moveTo>
                  <a:cubicBezTo>
                    <a:pt x="6349" y="50291"/>
                    <a:pt x="50291" y="6350"/>
                    <a:pt x="104393" y="6350"/>
                  </a:cubicBezTo>
                  <a:lnTo>
                    <a:pt x="1891030" y="6350"/>
                  </a:lnTo>
                  <a:cubicBezTo>
                    <a:pt x="1945132" y="6350"/>
                    <a:pt x="1989073" y="50291"/>
                    <a:pt x="1989073" y="104394"/>
                  </a:cubicBezTo>
                  <a:lnTo>
                    <a:pt x="1989073" y="496569"/>
                  </a:lnTo>
                  <a:cubicBezTo>
                    <a:pt x="1989073" y="550671"/>
                    <a:pt x="1945132" y="594613"/>
                    <a:pt x="1891030" y="594613"/>
                  </a:cubicBezTo>
                  <a:lnTo>
                    <a:pt x="104393" y="594613"/>
                  </a:lnTo>
                  <a:cubicBezTo>
                    <a:pt x="50291" y="594613"/>
                    <a:pt x="6349" y="550671"/>
                    <a:pt x="6349" y="496569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10"/>
            </a:ln>
          </p:spPr>
        </p:sp>
        <p:sp>
          <p:nvSpPr>
            <p:cNvPr id="9" name="shape 9"/>
            <p:cNvSpPr/>
            <p:nvPr/>
          </p:nvSpPr>
          <p:spPr>
            <a:xfrm>
              <a:off x="5132832" y="1530096"/>
              <a:ext cx="1984249" cy="588264"/>
            </a:xfrm>
            <a:custGeom>
              <a:pathLst>
                <a:path w="1984248" h="588263">
                  <a:moveTo>
                    <a:pt x="0" y="98044"/>
                  </a:moveTo>
                  <a:cubicBezTo>
                    <a:pt x="0" y="43941"/>
                    <a:pt x="43942" y="0"/>
                    <a:pt x="98044" y="0"/>
                  </a:cubicBezTo>
                  <a:lnTo>
                    <a:pt x="1886204" y="0"/>
                  </a:lnTo>
                  <a:cubicBezTo>
                    <a:pt x="1940306" y="0"/>
                    <a:pt x="1984248" y="43941"/>
                    <a:pt x="1984248" y="98044"/>
                  </a:cubicBezTo>
                  <a:lnTo>
                    <a:pt x="1984248" y="490219"/>
                  </a:lnTo>
                  <a:cubicBezTo>
                    <a:pt x="1984248" y="544321"/>
                    <a:pt x="1940306" y="588263"/>
                    <a:pt x="1886204" y="588263"/>
                  </a:cubicBezTo>
                  <a:lnTo>
                    <a:pt x="98044" y="588263"/>
                  </a:lnTo>
                  <a:cubicBezTo>
                    <a:pt x="43942" y="588263"/>
                    <a:pt x="0" y="544321"/>
                    <a:pt x="0" y="490219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10" name="shape 10"/>
            <p:cNvSpPr/>
            <p:nvPr/>
          </p:nvSpPr>
          <p:spPr>
            <a:xfrm>
              <a:off x="5126483" y="1523746"/>
              <a:ext cx="1996948" cy="600964"/>
            </a:xfrm>
            <a:custGeom>
              <a:pathLst>
                <a:path w="1996947" h="600963">
                  <a:moveTo>
                    <a:pt x="6349" y="104394"/>
                  </a:moveTo>
                  <a:cubicBezTo>
                    <a:pt x="6349" y="50291"/>
                    <a:pt x="50291" y="6350"/>
                    <a:pt x="104393" y="6350"/>
                  </a:cubicBezTo>
                  <a:lnTo>
                    <a:pt x="1892553" y="6350"/>
                  </a:lnTo>
                  <a:cubicBezTo>
                    <a:pt x="1946655" y="6350"/>
                    <a:pt x="1990598" y="50291"/>
                    <a:pt x="1990598" y="104394"/>
                  </a:cubicBezTo>
                  <a:lnTo>
                    <a:pt x="1990598" y="496569"/>
                  </a:lnTo>
                  <a:cubicBezTo>
                    <a:pt x="1990598" y="550671"/>
                    <a:pt x="1946655" y="594613"/>
                    <a:pt x="1892553" y="594613"/>
                  </a:cubicBezTo>
                  <a:lnTo>
                    <a:pt x="104393" y="594613"/>
                  </a:lnTo>
                  <a:cubicBezTo>
                    <a:pt x="50291" y="594613"/>
                    <a:pt x="6349" y="550671"/>
                    <a:pt x="6349" y="496569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10"/>
            </a:ln>
          </p:spPr>
        </p:sp>
        <p:sp>
          <p:nvSpPr>
            <p:cNvPr id="11" name="shape 11"/>
            <p:cNvSpPr/>
            <p:nvPr/>
          </p:nvSpPr>
          <p:spPr>
            <a:xfrm>
              <a:off x="7216141" y="1530096"/>
              <a:ext cx="1982724" cy="588264"/>
            </a:xfrm>
            <a:custGeom>
              <a:pathLst>
                <a:path w="1982723" h="588263">
                  <a:moveTo>
                    <a:pt x="0" y="98044"/>
                  </a:moveTo>
                  <a:cubicBezTo>
                    <a:pt x="0" y="43941"/>
                    <a:pt x="43941" y="0"/>
                    <a:pt x="98043" y="0"/>
                  </a:cubicBezTo>
                  <a:lnTo>
                    <a:pt x="1884679" y="0"/>
                  </a:lnTo>
                  <a:cubicBezTo>
                    <a:pt x="1938781" y="0"/>
                    <a:pt x="1982723" y="43941"/>
                    <a:pt x="1982723" y="98044"/>
                  </a:cubicBezTo>
                  <a:lnTo>
                    <a:pt x="1982723" y="490219"/>
                  </a:lnTo>
                  <a:cubicBezTo>
                    <a:pt x="1982723" y="544321"/>
                    <a:pt x="1938781" y="588263"/>
                    <a:pt x="1884679" y="588263"/>
                  </a:cubicBezTo>
                  <a:lnTo>
                    <a:pt x="98043" y="588263"/>
                  </a:lnTo>
                  <a:cubicBezTo>
                    <a:pt x="43941" y="588263"/>
                    <a:pt x="0" y="544321"/>
                    <a:pt x="0" y="490219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12" name="shape 12"/>
            <p:cNvSpPr/>
            <p:nvPr/>
          </p:nvSpPr>
          <p:spPr>
            <a:xfrm>
              <a:off x="7209790" y="1523746"/>
              <a:ext cx="1995425" cy="600964"/>
            </a:xfrm>
            <a:custGeom>
              <a:pathLst>
                <a:path w="1995424" h="600963">
                  <a:moveTo>
                    <a:pt x="6350" y="104394"/>
                  </a:moveTo>
                  <a:cubicBezTo>
                    <a:pt x="6350" y="50291"/>
                    <a:pt x="50291" y="6350"/>
                    <a:pt x="104393" y="6350"/>
                  </a:cubicBezTo>
                  <a:lnTo>
                    <a:pt x="1891029" y="6350"/>
                  </a:lnTo>
                  <a:cubicBezTo>
                    <a:pt x="1945131" y="6350"/>
                    <a:pt x="1989074" y="50291"/>
                    <a:pt x="1989074" y="104394"/>
                  </a:cubicBezTo>
                  <a:lnTo>
                    <a:pt x="1989074" y="496569"/>
                  </a:lnTo>
                  <a:cubicBezTo>
                    <a:pt x="1989074" y="550671"/>
                    <a:pt x="1945131" y="594613"/>
                    <a:pt x="1891029" y="594613"/>
                  </a:cubicBezTo>
                  <a:lnTo>
                    <a:pt x="104393" y="594613"/>
                  </a:lnTo>
                  <a:cubicBezTo>
                    <a:pt x="50291" y="594613"/>
                    <a:pt x="6350" y="550671"/>
                    <a:pt x="6350" y="496569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10"/>
            </a:ln>
          </p:spPr>
        </p:sp>
        <p:sp>
          <p:nvSpPr>
            <p:cNvPr id="13" name="shape 13"/>
            <p:cNvSpPr/>
            <p:nvPr/>
          </p:nvSpPr>
          <p:spPr>
            <a:xfrm>
              <a:off x="9297924" y="1530096"/>
              <a:ext cx="1982725" cy="588264"/>
            </a:xfrm>
            <a:custGeom>
              <a:pathLst>
                <a:path w="1982724" h="588263">
                  <a:moveTo>
                    <a:pt x="0" y="98044"/>
                  </a:moveTo>
                  <a:cubicBezTo>
                    <a:pt x="0" y="43941"/>
                    <a:pt x="43942" y="0"/>
                    <a:pt x="98044" y="0"/>
                  </a:cubicBezTo>
                  <a:lnTo>
                    <a:pt x="1884680" y="0"/>
                  </a:lnTo>
                  <a:cubicBezTo>
                    <a:pt x="1938782" y="0"/>
                    <a:pt x="1982724" y="43941"/>
                    <a:pt x="1982724" y="98044"/>
                  </a:cubicBezTo>
                  <a:lnTo>
                    <a:pt x="1982724" y="490219"/>
                  </a:lnTo>
                  <a:cubicBezTo>
                    <a:pt x="1982724" y="544321"/>
                    <a:pt x="1938782" y="588263"/>
                    <a:pt x="1884680" y="588263"/>
                  </a:cubicBezTo>
                  <a:lnTo>
                    <a:pt x="98044" y="588263"/>
                  </a:lnTo>
                  <a:cubicBezTo>
                    <a:pt x="43942" y="588263"/>
                    <a:pt x="0" y="544321"/>
                    <a:pt x="0" y="490219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14" name="shape 14"/>
            <p:cNvSpPr/>
            <p:nvPr/>
          </p:nvSpPr>
          <p:spPr>
            <a:xfrm>
              <a:off x="9291574" y="1523746"/>
              <a:ext cx="1995425" cy="600964"/>
            </a:xfrm>
            <a:custGeom>
              <a:pathLst>
                <a:path w="1995424" h="600963">
                  <a:moveTo>
                    <a:pt x="6350" y="104394"/>
                  </a:moveTo>
                  <a:cubicBezTo>
                    <a:pt x="6350" y="50291"/>
                    <a:pt x="50292" y="6350"/>
                    <a:pt x="104394" y="6350"/>
                  </a:cubicBezTo>
                  <a:lnTo>
                    <a:pt x="1891030" y="6350"/>
                  </a:lnTo>
                  <a:cubicBezTo>
                    <a:pt x="1945133" y="6350"/>
                    <a:pt x="1989074" y="50291"/>
                    <a:pt x="1989074" y="104394"/>
                  </a:cubicBezTo>
                  <a:lnTo>
                    <a:pt x="1989074" y="496569"/>
                  </a:lnTo>
                  <a:cubicBezTo>
                    <a:pt x="1989074" y="550671"/>
                    <a:pt x="1945133" y="594613"/>
                    <a:pt x="1891030" y="594613"/>
                  </a:cubicBezTo>
                  <a:lnTo>
                    <a:pt x="104394" y="594613"/>
                  </a:lnTo>
                  <a:cubicBezTo>
                    <a:pt x="50292" y="594613"/>
                    <a:pt x="6350" y="550671"/>
                    <a:pt x="6350" y="496569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10"/>
            </a:ln>
          </p:spPr>
        </p:sp>
        <p:sp>
          <p:nvSpPr>
            <p:cNvPr id="15" name="shape 15"/>
            <p:cNvSpPr txBox="1"/>
            <p:nvPr/>
          </p:nvSpPr>
          <p:spPr>
            <a:xfrm>
              <a:off x="852145" y="473552"/>
              <a:ext cx="5850598" cy="55135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3700" spc="-115">
                  <a:solidFill>
                    <a:srgbClr val="0B49CB"/>
                  </a:solidFill>
                  <a:latin typeface="Arial"/>
                  <a:cs typeface="Arial"/>
                </a:rPr>
                <a:t>Data Collection – SpaceX API</a:t>
              </a:r>
              <a:endParaRPr/>
            </a:p>
          </p:txBody>
        </p:sp>
        <p:sp>
          <p:nvSpPr>
            <p:cNvPr id="16" name="shape 16"/>
            <p:cNvSpPr txBox="1"/>
            <p:nvPr/>
          </p:nvSpPr>
          <p:spPr>
            <a:xfrm>
              <a:off x="1085926" y="1685671"/>
              <a:ext cx="1747564" cy="285750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134120" indent="-124595">
                <a:lnSpc>
                  <a:spcPts val="1030"/>
                </a:lnSpc>
                <a:buClr>
                  <a:srgbClr val="FFFFFF"/>
                </a:buClr>
                <a:buSzPts val="1000"/>
                <a:buFont typeface="Calibri"/>
                <a:buAutoNum type="arabicPeriod"/>
              </a:pPr>
              <a:r>
                <a:rPr sz="1000">
                  <a:solidFill>
                    <a:srgbClr val="FFFFFF"/>
                  </a:solidFill>
                  <a:latin typeface="Calibri"/>
                  <a:cs typeface="Calibri"/>
                </a:rPr>
                <a:t>API Request and read response</a:t>
              </a:r>
              <a:endParaRPr/>
            </a:p>
            <a:p>
              <a:pPr marL="688975">
                <a:lnSpc>
                  <a:spcPts val="1120"/>
                </a:lnSpc>
              </a:pPr>
              <a:r>
                <a:rPr sz="1000">
                  <a:solidFill>
                    <a:srgbClr val="FFFFFF"/>
                  </a:solidFill>
                  <a:latin typeface="Calibri"/>
                  <a:cs typeface="Calibri"/>
                </a:rPr>
                <a:t>into DF</a:t>
              </a:r>
              <a:endParaRPr/>
            </a:p>
          </p:txBody>
        </p:sp>
        <p:sp>
          <p:nvSpPr>
            <p:cNvPr id="17" name="shape 17"/>
            <p:cNvSpPr txBox="1"/>
            <p:nvPr/>
          </p:nvSpPr>
          <p:spPr>
            <a:xfrm>
              <a:off x="3360674" y="1755521"/>
              <a:ext cx="1364673" cy="145543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134120" indent="-124595">
                <a:lnSpc>
                  <a:spcPts val="1030"/>
                </a:lnSpc>
                <a:buClr>
                  <a:srgbClr val="FFFFFF"/>
                </a:buClr>
                <a:buSzPts val="1000"/>
                <a:buFont typeface="Calibri"/>
                <a:buAutoNum startAt="2" type="arabicPeriod"/>
              </a:pPr>
              <a:r>
                <a:rPr sz="1000">
                  <a:solidFill>
                    <a:srgbClr val="FFFFFF"/>
                  </a:solidFill>
                  <a:latin typeface="Calibri"/>
                  <a:cs typeface="Calibri"/>
                </a:rPr>
                <a:t>Declare global variables</a:t>
              </a:r>
              <a:endParaRPr/>
            </a:p>
          </p:txBody>
        </p:sp>
        <p:sp>
          <p:nvSpPr>
            <p:cNvPr id="18" name="shape 18"/>
            <p:cNvSpPr txBox="1"/>
            <p:nvPr/>
          </p:nvSpPr>
          <p:spPr>
            <a:xfrm>
              <a:off x="5295265" y="1685671"/>
              <a:ext cx="1658894" cy="285750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134120" indent="-124595">
                <a:lnSpc>
                  <a:spcPts val="1030"/>
                </a:lnSpc>
                <a:buClr>
                  <a:srgbClr val="FFFFFF"/>
                </a:buClr>
                <a:buSzPts val="1000"/>
                <a:buFont typeface="Calibri"/>
                <a:buAutoNum startAt="3" type="arabicPeriod"/>
              </a:pPr>
              <a:r>
                <a:rPr sz="1000">
                  <a:solidFill>
                    <a:srgbClr val="FFFFFF"/>
                  </a:solidFill>
                  <a:latin typeface="Calibri"/>
                  <a:cs typeface="Calibri"/>
                </a:rPr>
                <a:t>Call helper functions with API</a:t>
              </a:r>
              <a:endParaRPr/>
            </a:p>
            <a:p>
              <a:pPr marL="114300">
                <a:lnSpc>
                  <a:spcPts val="1120"/>
                </a:lnSpc>
              </a:pPr>
              <a:r>
                <a:rPr sz="1000">
                  <a:solidFill>
                    <a:srgbClr val="FFFFFF"/>
                  </a:solidFill>
                  <a:latin typeface="Calibri"/>
                  <a:cs typeface="Calibri"/>
                </a:rPr>
                <a:t>calls to populate global vars</a:t>
              </a:r>
              <a:endParaRPr/>
            </a:p>
          </p:txBody>
        </p:sp>
        <p:sp>
          <p:nvSpPr>
            <p:cNvPr id="19" name="shape 19"/>
            <p:cNvSpPr txBox="1"/>
            <p:nvPr/>
          </p:nvSpPr>
          <p:spPr>
            <a:xfrm>
              <a:off x="7331838" y="1755521"/>
              <a:ext cx="1749839" cy="145543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134120" indent="-124595">
                <a:lnSpc>
                  <a:spcPts val="1030"/>
                </a:lnSpc>
                <a:buClr>
                  <a:srgbClr val="FFFFFF"/>
                </a:buClr>
                <a:buSzPts val="1000"/>
                <a:buFont typeface="Calibri"/>
                <a:buAutoNum startAt="4" type="arabicPeriod"/>
              </a:pPr>
              <a:r>
                <a:rPr sz="1000">
                  <a:solidFill>
                    <a:srgbClr val="FFFFFF"/>
                  </a:solidFill>
                  <a:latin typeface="Calibri"/>
                  <a:cs typeface="Calibri"/>
                </a:rPr>
                <a:t>Construct data using dictionary</a:t>
              </a:r>
              <a:endParaRPr/>
            </a:p>
          </p:txBody>
        </p:sp>
        <p:sp>
          <p:nvSpPr>
            <p:cNvPr id="20" name="shape 20"/>
            <p:cNvSpPr txBox="1"/>
            <p:nvPr/>
          </p:nvSpPr>
          <p:spPr>
            <a:xfrm>
              <a:off x="9373108" y="1685671"/>
              <a:ext cx="1834587" cy="285750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161552" indent="-124595">
                <a:lnSpc>
                  <a:spcPts val="1030"/>
                </a:lnSpc>
                <a:tabLst>
                  <a:tab pos="161552" algn="l"/>
                </a:tabLst>
              </a:pPr>
              <a:r>
                <a:rPr sz="1000" spc="-5">
                  <a:solidFill>
                    <a:srgbClr val="FFFFFF"/>
                  </a:solidFill>
                  <a:latin typeface="Calibri"/>
                  <a:cs typeface="Calibri"/>
                </a:rPr>
                <a:t>5.	</a:t>
              </a:r>
              <a:r>
                <a:rPr sz="1000">
                  <a:solidFill>
                    <a:srgbClr val="FFFFFF"/>
                  </a:solidFill>
                  <a:latin typeface="Calibri"/>
                  <a:cs typeface="Calibri"/>
                </a:rPr>
                <a:t>Convert Dict to Dataframe, filter</a:t>
              </a:r>
              <a:endParaRPr/>
            </a:p>
            <a:p>
              <a:pPr marL="9525">
                <a:lnSpc>
                  <a:spcPts val="1120"/>
                </a:lnSpc>
              </a:pPr>
              <a:r>
                <a:rPr sz="1000">
                  <a:solidFill>
                    <a:srgbClr val="FFFFFF"/>
                  </a:solidFill>
                  <a:latin typeface="Calibri"/>
                  <a:cs typeface="Calibri"/>
                </a:rPr>
                <a:t>for Falcon9 launches, covert to CSV</a:t>
              </a:r>
              <a:endParaRPr/>
            </a:p>
          </p:txBody>
        </p:sp>
        <p:sp>
          <p:nvSpPr>
            <p:cNvPr id="21" name="shape 21"/>
            <p:cNvSpPr txBox="1"/>
            <p:nvPr/>
          </p:nvSpPr>
          <p:spPr>
            <a:xfrm>
              <a:off x="10169526" y="6079846"/>
              <a:ext cx="912091" cy="324155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>
                <a:lnSpc>
                  <a:spcPts val="2345"/>
                </a:lnSpc>
              </a:pPr>
              <a:r>
                <a:rPr sz="2400" b="1" u="sng">
                  <a:solidFill>
                    <a:srgbClr val="0563C1"/>
                  </a:solidFill>
                  <a:uFill>
                    <a:solidFill>
                      <a:srgbClr val="0563C1"/>
                    </a:solidFill>
                  </a:uFill>
                  <a:latin typeface="Calibri"/>
                  <a:cs typeface="Calibri"/>
                </a:rPr>
                <a:t>GitHub</a:t>
              </a:r>
              <a:endParaRPr/>
            </a:p>
          </p:txBody>
        </p:sp>
        <p:sp>
          <p:nvSpPr>
            <p:cNvPr id="22" name="shape 22"/>
            <p:cNvSpPr txBox="1"/>
            <p:nvPr/>
          </p:nvSpPr>
          <p:spPr>
            <a:xfrm>
              <a:off x="11234801" y="6107204"/>
              <a:ext cx="141477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>
                  <a:solidFill>
                    <a:srgbClr val="1C7DDB"/>
                  </a:solidFill>
                  <a:latin typeface="Arial"/>
                  <a:cs typeface="Arial"/>
                </a:rPr>
                <a:t>8</a:t>
              </a:r>
              <a:endParaRPr/>
            </a:p>
          </p:txBody>
        </p:sp>
        <p:sp>
          <p:nvSpPr>
            <p:cNvPr id="23" name="shape 23"/>
            <p:cNvSpPr txBox="1"/>
            <p:nvPr/>
          </p:nvSpPr>
          <p:spPr>
            <a:xfrm>
              <a:off x="4046220" y="2299716"/>
              <a:ext cx="4819015" cy="1201420"/>
            </a:xfrm>
            <a:prstGeom prst="rect"/>
            <a:solidFill>
              <a:srgbClr val="FFFFFF"/>
            </a:solidFill>
            <a:ln w="9525">
              <a:solidFill>
                <a:srgbClr val="4472C4"/>
              </a:solidFill>
            </a:ln>
          </p:spPr>
          <p:txBody>
            <a:bodyPr vertOverflow="overflow" horzOverflow="overflow" numCol="1" wrap="square" compatLnSpc="0" lIns="0" tIns="38100" rIns="0" bIns="0">
              <a:spAutoFit/>
            </a:bodyPr>
            <a:p>
              <a:pPr marL="430212" marR="332740" indent="-342900" algn="just">
                <a:lnSpc>
                  <a:spcPct val="99265"/>
                </a:lnSpc>
                <a:spcBef>
                  <a:spcPts val="300"/>
                </a:spcBef>
                <a:tabLst>
                  <a:tab pos="430212" algn="l"/>
                </a:tabLst>
              </a:pPr>
              <a:r>
                <a:rPr sz="1200">
                  <a:latin typeface="Calibri"/>
                  <a:cs typeface="Calibri"/>
                </a:rPr>
                <a:t>3.	</a:t>
              </a:r>
              <a:r>
                <a:rPr sz="1200" spc="-5">
                  <a:latin typeface="Calibri"/>
                  <a:cs typeface="Calibri"/>
                </a:rPr>
                <a:t>Call helper functions to get relevant data where columns have IDs </a:t>
              </a:r>
              <a:r>
                <a:rPr sz="1200">
                  <a:latin typeface="Calibri"/>
                  <a:cs typeface="Calibri"/>
                </a:rPr>
                <a:t>(e.g., rocket column is an identification number)</a:t>
              </a:r>
              <a:endParaRPr/>
            </a:p>
            <a:p>
              <a:pPr marL="887412" indent="-342900">
                <a:buSzPts val="1200"/>
                <a:buFont typeface="Arial"/>
                <a:buChar char="•"/>
              </a:pPr>
              <a:r>
                <a:rPr sz="1200">
                  <a:latin typeface="Calibri"/>
                  <a:cs typeface="Calibri"/>
                </a:rPr>
                <a:t>getBoosterVersion(data)</a:t>
              </a:r>
              <a:endParaRPr/>
            </a:p>
            <a:p>
              <a:pPr marL="887412" indent="-342900">
                <a:lnSpc>
                  <a:spcPts val="1395"/>
                </a:lnSpc>
                <a:buSzPts val="1200"/>
                <a:buFont typeface="Arial"/>
                <a:buChar char="•"/>
              </a:pPr>
              <a:r>
                <a:rPr sz="1200">
                  <a:latin typeface="Calibri"/>
                  <a:cs typeface="Calibri"/>
                </a:rPr>
                <a:t>getLaunchSite(data)</a:t>
              </a:r>
              <a:endParaRPr/>
            </a:p>
            <a:p>
              <a:pPr marL="887412" indent="-342900">
                <a:buSzPts val="1200"/>
                <a:buFont typeface="Arial"/>
                <a:buChar char="•"/>
              </a:pPr>
              <a:r>
                <a:rPr sz="1200">
                  <a:latin typeface="Calibri"/>
                  <a:cs typeface="Calibri"/>
                </a:rPr>
                <a:t>getPayloadData(data)</a:t>
              </a:r>
              <a:endParaRPr/>
            </a:p>
            <a:p>
              <a:pPr marL="887412" indent="-342900">
                <a:buSzPts val="1200"/>
                <a:buFont typeface="Arial"/>
                <a:buChar char="•"/>
              </a:pPr>
              <a:r>
                <a:rPr sz="1200">
                  <a:latin typeface="Calibri"/>
                  <a:cs typeface="Calibri"/>
                </a:rPr>
                <a:t>getCoreData(data)</a:t>
              </a:r>
              <a:endParaRPr/>
            </a:p>
          </p:txBody>
        </p:sp>
      </p:grpSp>
      <p:grpSp>
        <p:nvGrpSpPr>
          <p:cNvPr id="24" name="shape 24"/>
          <p:cNvGrpSpPr/>
          <p:nvPr/>
        </p:nvGrpSpPr>
        <p:grpSpPr>
          <a:xfrm>
            <a:off x="112776" y="3945636"/>
            <a:ext cx="3840480" cy="2862072"/>
            <a:chOff x="0" y="0"/>
            <a:chExt cx="3840480" cy="2862072"/>
          </a:xfrm>
        </p:grpSpPr>
        <p:sp>
          <p:nvSpPr>
            <p:cNvPr id="25" name="shape 25"/>
            <p:cNvSpPr txBox="1"/>
            <p:nvPr/>
          </p:nvSpPr>
          <p:spPr>
            <a:xfrm>
              <a:off x="0" y="0"/>
              <a:ext cx="3840480" cy="2862580"/>
            </a:xfrm>
            <a:prstGeom prst="rect"/>
            <a:solidFill>
              <a:srgbClr val="FFFFFF"/>
            </a:solidFill>
            <a:ln w="9525">
              <a:solidFill>
                <a:srgbClr val="4472C4"/>
              </a:solidFill>
            </a:ln>
          </p:spPr>
          <p:txBody>
            <a:bodyPr vertOverflow="overflow" horzOverflow="overflow" numCol="1" wrap="square" compatLnSpc="0" lIns="0" tIns="38100" rIns="0" bIns="0">
              <a:spAutoFit/>
            </a:bodyPr>
            <a:p>
              <a:pPr marL="315278" marR="241935" indent="-228600">
                <a:lnSpc>
                  <a:spcPct val="99134"/>
                </a:lnSpc>
                <a:spcBef>
                  <a:spcPts val="300"/>
                </a:spcBef>
                <a:tabLst>
                  <a:tab pos="315278" algn="l"/>
                </a:tabLst>
              </a:pPr>
              <a:r>
                <a:rPr sz="1200">
                  <a:latin typeface="Calibri"/>
                  <a:cs typeface="Calibri"/>
                </a:rPr>
                <a:t>2.	</a:t>
              </a:r>
              <a:r>
                <a:rPr sz="1200">
                  <a:latin typeface="Calibri"/>
                  <a:cs typeface="Calibri"/>
                </a:rPr>
                <a:t>Declare global variable lists that will store data </a:t>
              </a:r>
              <a:r>
                <a:rPr sz="1200" spc="-5">
                  <a:latin typeface="Calibri"/>
                  <a:cs typeface="Calibri"/>
                </a:rPr>
                <a:t>returned by helper functions with additional API calls </a:t>
              </a:r>
              <a:r>
                <a:rPr sz="1200">
                  <a:latin typeface="Calibri"/>
                  <a:cs typeface="Calibri"/>
                </a:rPr>
                <a:t>to get relevant data</a:t>
              </a:r>
              <a:endParaRPr/>
            </a:p>
          </p:txBody>
        </p:sp>
        <p:pic>
          <p:nvPicPr>
            <p:cNvPr id="26" name="shape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74" y="464439"/>
              <a:ext cx="1314450" cy="2381250"/>
            </a:xfrm>
            <a:prstGeom prst="rect"/>
          </p:spPr>
        </p:pic>
      </p:grpSp>
      <p:grpSp>
        <p:nvGrpSpPr>
          <p:cNvPr id="27" name="shape 27"/>
          <p:cNvGrpSpPr/>
          <p:nvPr/>
        </p:nvGrpSpPr>
        <p:grpSpPr>
          <a:xfrm>
            <a:off x="4040124" y="3558540"/>
            <a:ext cx="4818888" cy="3046477"/>
            <a:chOff x="0" y="0"/>
            <a:chExt cx="4818888" cy="3046476"/>
          </a:xfrm>
        </p:grpSpPr>
        <p:sp>
          <p:nvSpPr>
            <p:cNvPr id="28" name="shape 28"/>
            <p:cNvSpPr txBox="1"/>
            <p:nvPr/>
          </p:nvSpPr>
          <p:spPr>
            <a:xfrm>
              <a:off x="0" y="0"/>
              <a:ext cx="4819015" cy="3046730"/>
            </a:xfrm>
            <a:prstGeom prst="rect"/>
            <a:solidFill>
              <a:srgbClr val="FFFFFF"/>
            </a:solidFill>
            <a:ln w="9525">
              <a:solidFill>
                <a:srgbClr val="4472C4"/>
              </a:solidFill>
            </a:ln>
          </p:spPr>
          <p:txBody>
            <a:bodyPr vertOverflow="overflow" horzOverflow="overflow" numCol="1" wrap="square" compatLnSpc="0" lIns="0" tIns="38100" rIns="0" bIns="0">
              <a:spAutoFit/>
            </a:bodyPr>
            <a:p>
              <a:pPr marL="430848" marR="433705" indent="-342900" algn="just">
                <a:lnSpc>
                  <a:spcPct val="99265"/>
                </a:lnSpc>
                <a:spcBef>
                  <a:spcPts val="300"/>
                </a:spcBef>
                <a:tabLst>
                  <a:tab pos="430848" algn="l"/>
                </a:tabLst>
              </a:pPr>
              <a:r>
                <a:rPr sz="1200">
                  <a:latin typeface="Calibri"/>
                  <a:cs typeface="Calibri"/>
                </a:rPr>
                <a:t>4.	</a:t>
              </a:r>
              <a:r>
                <a:rPr sz="1200" spc="-5">
                  <a:latin typeface="Calibri"/>
                  <a:cs typeface="Calibri"/>
                </a:rPr>
                <a:t>Construct dataset from received data &amp; combine columns into a </a:t>
              </a:r>
              <a:r>
                <a:rPr sz="1200">
                  <a:latin typeface="Calibri"/>
                  <a:cs typeface="Calibri"/>
                </a:rPr>
                <a:t>dictionary:</a:t>
              </a:r>
              <a:endParaRPr/>
            </a:p>
          </p:txBody>
        </p:sp>
        <p:pic>
          <p:nvPicPr>
            <p:cNvPr id="29" name="shape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626" y="461010"/>
              <a:ext cx="3848100" cy="2438400"/>
            </a:xfrm>
            <a:prstGeom prst="rect"/>
          </p:spPr>
        </p:pic>
      </p:grpSp>
      <p:grpSp>
        <p:nvGrpSpPr>
          <p:cNvPr id="30" name="shape 30"/>
          <p:cNvGrpSpPr/>
          <p:nvPr/>
        </p:nvGrpSpPr>
        <p:grpSpPr>
          <a:xfrm>
            <a:off x="112776" y="2302764"/>
            <a:ext cx="3870960" cy="1569720"/>
            <a:chOff x="0" y="0"/>
            <a:chExt cx="3870960" cy="1569720"/>
          </a:xfrm>
        </p:grpSpPr>
        <p:sp>
          <p:nvSpPr>
            <p:cNvPr id="31" name="shape 31"/>
            <p:cNvSpPr txBox="1"/>
            <p:nvPr/>
          </p:nvSpPr>
          <p:spPr>
            <a:xfrm>
              <a:off x="0" y="0"/>
              <a:ext cx="3870960" cy="1569720"/>
            </a:xfrm>
            <a:prstGeom prst="rect"/>
            <a:solidFill>
              <a:srgbClr val="FFFFFF"/>
            </a:solidFill>
            <a:ln w="9525">
              <a:solidFill>
                <a:srgbClr val="4472C4"/>
              </a:solidFill>
            </a:ln>
          </p:spPr>
          <p:txBody>
            <a:bodyPr vertOverflow="overflow" horzOverflow="overflow" numCol="1" wrap="square" compatLnSpc="0" lIns="0" tIns="38100" rIns="0" bIns="0">
              <a:spAutoFit/>
            </a:bodyPr>
            <a:p>
              <a:pPr marL="429578" marR="113665" indent="-342900" algn="just">
                <a:lnSpc>
                  <a:spcPct val="99265"/>
                </a:lnSpc>
                <a:spcBef>
                  <a:spcPts val="300"/>
                </a:spcBef>
                <a:tabLst>
                  <a:tab pos="429578" algn="l"/>
                </a:tabLst>
              </a:pPr>
              <a:r>
                <a:rPr sz="1200">
                  <a:latin typeface="Calibri"/>
                  <a:cs typeface="Calibri"/>
                </a:rPr>
                <a:t>1.	</a:t>
              </a:r>
              <a:r>
                <a:rPr sz="1200" spc="-5">
                  <a:latin typeface="Calibri"/>
                  <a:cs typeface="Calibri"/>
                </a:rPr>
                <a:t>Create API GET request, normalize data and read in to </a:t>
              </a:r>
              <a:r>
                <a:rPr sz="1200">
                  <a:latin typeface="Calibri"/>
                  <a:cs typeface="Calibri"/>
                </a:rPr>
                <a:t>a Dataframe:</a:t>
              </a: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0" y="0"/>
              <a:ext cx="3870960" cy="1569720"/>
              <a:chOff x="0" y="0"/>
              <a:chExt cx="3870960" cy="1569720"/>
            </a:xfrm>
          </p:grpSpPr>
          <p:pic>
            <p:nvPicPr>
              <p:cNvPr id="33" name="shape 3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49199" y="440436"/>
                <a:ext cx="3371850" cy="571500"/>
              </a:xfrm>
              <a:prstGeom prst="rect"/>
            </p:spPr>
          </p:pic>
          <p:pic>
            <p:nvPicPr>
              <p:cNvPr id="34" name="shape 3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8249" y="1107186"/>
                <a:ext cx="2905125" cy="390525"/>
              </a:xfrm>
              <a:prstGeom prst="rect"/>
            </p:spPr>
          </p:pic>
        </p:grpSp>
      </p:grpSp>
      <p:grpSp>
        <p:nvGrpSpPr>
          <p:cNvPr id="35" name="shape 35"/>
          <p:cNvGrpSpPr/>
          <p:nvPr/>
        </p:nvGrpSpPr>
        <p:grpSpPr>
          <a:xfrm>
            <a:off x="8936736" y="2304288"/>
            <a:ext cx="3171445" cy="2862073"/>
            <a:chOff x="0" y="0"/>
            <a:chExt cx="3171445" cy="2862073"/>
          </a:xfrm>
        </p:grpSpPr>
        <p:sp>
          <p:nvSpPr>
            <p:cNvPr id="36" name="shape 36"/>
            <p:cNvSpPr txBox="1"/>
            <p:nvPr/>
          </p:nvSpPr>
          <p:spPr>
            <a:xfrm>
              <a:off x="0" y="0"/>
              <a:ext cx="3171825" cy="2862580"/>
            </a:xfrm>
            <a:prstGeom prst="rect"/>
            <a:solidFill>
              <a:srgbClr val="FFFFFF"/>
            </a:solidFill>
            <a:ln w="9525">
              <a:solidFill>
                <a:srgbClr val="4472C4"/>
              </a:solidFill>
            </a:ln>
          </p:spPr>
          <p:txBody>
            <a:bodyPr vertOverflow="overflow" horzOverflow="overflow" numCol="1" wrap="square" compatLnSpc="0" lIns="0" tIns="38100" rIns="0" bIns="0">
              <a:spAutoFit/>
            </a:bodyPr>
            <a:p>
              <a:pPr marL="431356" marR="265430" indent="-342900">
                <a:lnSpc>
                  <a:spcPct val="99196"/>
                </a:lnSpc>
                <a:spcBef>
                  <a:spcPts val="300"/>
                </a:spcBef>
                <a:tabLst>
                  <a:tab pos="431356" algn="l"/>
                </a:tabLst>
              </a:pPr>
              <a:r>
                <a:rPr sz="1200">
                  <a:latin typeface="Calibri"/>
                  <a:cs typeface="Calibri"/>
                </a:rPr>
                <a:t>4.	</a:t>
              </a:r>
              <a:r>
                <a:rPr sz="1200">
                  <a:latin typeface="Calibri"/>
                  <a:cs typeface="Calibri"/>
                </a:rPr>
                <a:t>Create Dataframe from dictionary and </a:t>
              </a:r>
              <a:r>
                <a:rPr sz="1200" spc="-5">
                  <a:latin typeface="Calibri"/>
                  <a:cs typeface="Calibri"/>
                </a:rPr>
                <a:t>filter to keep only the Falcon9 launches:</a:t>
              </a: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0" y="0"/>
              <a:ext cx="3171445" cy="2862073"/>
              <a:chOff x="0" y="0"/>
              <a:chExt cx="3171445" cy="2862073"/>
            </a:xfrm>
          </p:grpSpPr>
          <p:pic>
            <p:nvPicPr>
              <p:cNvPr id="38" name="shape 3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4389" y="515112"/>
                <a:ext cx="2619375" cy="457200"/>
              </a:xfrm>
              <a:prstGeom prst="rect"/>
            </p:spPr>
          </p:pic>
          <p:pic>
            <p:nvPicPr>
              <p:cNvPr id="39" name="shape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389" y="1229487"/>
                <a:ext cx="3067050" cy="409575"/>
              </a:xfrm>
              <a:prstGeom prst="rect"/>
            </p:spPr>
          </p:pic>
          <p:pic>
            <p:nvPicPr>
              <p:cNvPr id="40" name="shape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4389" y="1781937"/>
                <a:ext cx="3067050" cy="333375"/>
              </a:xfrm>
              <a:prstGeom prst="rect"/>
            </p:spPr>
          </p:pic>
        </p:grp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shap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/>
          </p:spPr>
        </p:pic>
        <p:sp>
          <p:nvSpPr>
            <p:cNvPr id="4" name="shape 4"/>
            <p:cNvSpPr/>
            <p:nvPr/>
          </p:nvSpPr>
          <p:spPr>
            <a:xfrm>
              <a:off x="1738884" y="1088136"/>
              <a:ext cx="8772144" cy="1472184"/>
            </a:xfrm>
            <a:custGeom>
              <a:pathLst>
                <a:path w="8772144" h="1472184">
                  <a:moveTo>
                    <a:pt x="0" y="368046"/>
                  </a:moveTo>
                  <a:lnTo>
                    <a:pt x="8036052" y="368046"/>
                  </a:lnTo>
                  <a:lnTo>
                    <a:pt x="8036052" y="0"/>
                  </a:lnTo>
                  <a:lnTo>
                    <a:pt x="8772144" y="736092"/>
                  </a:lnTo>
                  <a:lnTo>
                    <a:pt x="8036052" y="1472184"/>
                  </a:lnTo>
                  <a:lnTo>
                    <a:pt x="8036052" y="1104137"/>
                  </a:lnTo>
                  <a:lnTo>
                    <a:pt x="0" y="1104137"/>
                  </a:lnTo>
                  <a:close/>
                </a:path>
              </a:pathLst>
            </a:custGeom>
            <a:solidFill>
              <a:srgbClr val="CFD5EA"/>
            </a:solidFill>
          </p:spPr>
        </p:sp>
        <p:sp>
          <p:nvSpPr>
            <p:cNvPr id="5" name="shape 5"/>
            <p:cNvSpPr/>
            <p:nvPr/>
          </p:nvSpPr>
          <p:spPr>
            <a:xfrm>
              <a:off x="967740" y="1530096"/>
              <a:ext cx="1650492" cy="588264"/>
            </a:xfrm>
            <a:custGeom>
              <a:pathLst>
                <a:path w="1650492" h="588263">
                  <a:moveTo>
                    <a:pt x="0" y="98044"/>
                  </a:moveTo>
                  <a:cubicBezTo>
                    <a:pt x="0" y="43941"/>
                    <a:pt x="43891" y="0"/>
                    <a:pt x="98044" y="0"/>
                  </a:cubicBezTo>
                  <a:lnTo>
                    <a:pt x="1552448" y="0"/>
                  </a:lnTo>
                  <a:cubicBezTo>
                    <a:pt x="1606549" y="0"/>
                    <a:pt x="1650492" y="43941"/>
                    <a:pt x="1650492" y="98044"/>
                  </a:cubicBezTo>
                  <a:lnTo>
                    <a:pt x="1650492" y="490219"/>
                  </a:lnTo>
                  <a:cubicBezTo>
                    <a:pt x="1650492" y="544321"/>
                    <a:pt x="1606549" y="588263"/>
                    <a:pt x="1552448" y="588263"/>
                  </a:cubicBezTo>
                  <a:lnTo>
                    <a:pt x="98044" y="588263"/>
                  </a:lnTo>
                  <a:cubicBezTo>
                    <a:pt x="43891" y="588263"/>
                    <a:pt x="0" y="544321"/>
                    <a:pt x="0" y="490219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shape 6"/>
            <p:cNvSpPr/>
            <p:nvPr/>
          </p:nvSpPr>
          <p:spPr>
            <a:xfrm>
              <a:off x="961390" y="1523746"/>
              <a:ext cx="1663193" cy="600964"/>
            </a:xfrm>
            <a:custGeom>
              <a:pathLst>
                <a:path w="1663192" h="600963">
                  <a:moveTo>
                    <a:pt x="6349" y="104394"/>
                  </a:moveTo>
                  <a:cubicBezTo>
                    <a:pt x="6349" y="50291"/>
                    <a:pt x="50241" y="6350"/>
                    <a:pt x="104393" y="6350"/>
                  </a:cubicBezTo>
                  <a:lnTo>
                    <a:pt x="1558798" y="6350"/>
                  </a:lnTo>
                  <a:cubicBezTo>
                    <a:pt x="1612900" y="6350"/>
                    <a:pt x="1656842" y="50291"/>
                    <a:pt x="1656842" y="104394"/>
                  </a:cubicBezTo>
                  <a:lnTo>
                    <a:pt x="1656842" y="496569"/>
                  </a:lnTo>
                  <a:cubicBezTo>
                    <a:pt x="1656842" y="550671"/>
                    <a:pt x="1612900" y="594613"/>
                    <a:pt x="1558798" y="594613"/>
                  </a:cubicBezTo>
                  <a:lnTo>
                    <a:pt x="104393" y="594613"/>
                  </a:lnTo>
                  <a:cubicBezTo>
                    <a:pt x="50241" y="594613"/>
                    <a:pt x="6349" y="550671"/>
                    <a:pt x="6349" y="496569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10"/>
            </a:ln>
          </p:spPr>
        </p:sp>
        <p:sp>
          <p:nvSpPr>
            <p:cNvPr id="7" name="shape 7"/>
            <p:cNvSpPr/>
            <p:nvPr/>
          </p:nvSpPr>
          <p:spPr>
            <a:xfrm>
              <a:off x="2700528" y="1530096"/>
              <a:ext cx="1650492" cy="588264"/>
            </a:xfrm>
            <a:custGeom>
              <a:pathLst>
                <a:path w="1650492" h="588263">
                  <a:moveTo>
                    <a:pt x="0" y="98044"/>
                  </a:moveTo>
                  <a:cubicBezTo>
                    <a:pt x="0" y="43941"/>
                    <a:pt x="43942" y="0"/>
                    <a:pt x="98044" y="0"/>
                  </a:cubicBezTo>
                  <a:lnTo>
                    <a:pt x="1552448" y="0"/>
                  </a:lnTo>
                  <a:cubicBezTo>
                    <a:pt x="1606550" y="0"/>
                    <a:pt x="1650492" y="43941"/>
                    <a:pt x="1650492" y="98044"/>
                  </a:cubicBezTo>
                  <a:lnTo>
                    <a:pt x="1650492" y="490219"/>
                  </a:lnTo>
                  <a:cubicBezTo>
                    <a:pt x="1650492" y="544321"/>
                    <a:pt x="1606550" y="588263"/>
                    <a:pt x="1552448" y="588263"/>
                  </a:cubicBezTo>
                  <a:lnTo>
                    <a:pt x="98044" y="588263"/>
                  </a:lnTo>
                  <a:cubicBezTo>
                    <a:pt x="43942" y="588263"/>
                    <a:pt x="0" y="544321"/>
                    <a:pt x="0" y="490219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8" name="shape 8"/>
            <p:cNvSpPr/>
            <p:nvPr/>
          </p:nvSpPr>
          <p:spPr>
            <a:xfrm>
              <a:off x="2694178" y="1523746"/>
              <a:ext cx="1663193" cy="600964"/>
            </a:xfrm>
            <a:custGeom>
              <a:pathLst>
                <a:path w="1663192" h="600963">
                  <a:moveTo>
                    <a:pt x="6350" y="104394"/>
                  </a:moveTo>
                  <a:cubicBezTo>
                    <a:pt x="6350" y="50291"/>
                    <a:pt x="50292" y="6350"/>
                    <a:pt x="104394" y="6350"/>
                  </a:cubicBezTo>
                  <a:lnTo>
                    <a:pt x="1558798" y="6350"/>
                  </a:lnTo>
                  <a:cubicBezTo>
                    <a:pt x="1612900" y="6350"/>
                    <a:pt x="1656842" y="50291"/>
                    <a:pt x="1656842" y="104394"/>
                  </a:cubicBezTo>
                  <a:lnTo>
                    <a:pt x="1656842" y="496569"/>
                  </a:lnTo>
                  <a:cubicBezTo>
                    <a:pt x="1656842" y="550671"/>
                    <a:pt x="1612900" y="594613"/>
                    <a:pt x="1558798" y="594613"/>
                  </a:cubicBezTo>
                  <a:lnTo>
                    <a:pt x="104394" y="594613"/>
                  </a:lnTo>
                  <a:cubicBezTo>
                    <a:pt x="50292" y="594613"/>
                    <a:pt x="6350" y="550671"/>
                    <a:pt x="6350" y="496569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10"/>
            </a:ln>
          </p:spPr>
        </p:sp>
        <p:sp>
          <p:nvSpPr>
            <p:cNvPr id="9" name="shape 9"/>
            <p:cNvSpPr/>
            <p:nvPr/>
          </p:nvSpPr>
          <p:spPr>
            <a:xfrm>
              <a:off x="4433316" y="1530096"/>
              <a:ext cx="1650493" cy="588264"/>
            </a:xfrm>
            <a:custGeom>
              <a:pathLst>
                <a:path w="1650492" h="588263">
                  <a:moveTo>
                    <a:pt x="0" y="98044"/>
                  </a:moveTo>
                  <a:cubicBezTo>
                    <a:pt x="0" y="43941"/>
                    <a:pt x="43942" y="0"/>
                    <a:pt x="98044" y="0"/>
                  </a:cubicBezTo>
                  <a:lnTo>
                    <a:pt x="1552448" y="0"/>
                  </a:lnTo>
                  <a:cubicBezTo>
                    <a:pt x="1606550" y="0"/>
                    <a:pt x="1650492" y="43941"/>
                    <a:pt x="1650492" y="98044"/>
                  </a:cubicBezTo>
                  <a:lnTo>
                    <a:pt x="1650492" y="490219"/>
                  </a:lnTo>
                  <a:cubicBezTo>
                    <a:pt x="1650492" y="544321"/>
                    <a:pt x="1606550" y="588263"/>
                    <a:pt x="1552448" y="588263"/>
                  </a:cubicBezTo>
                  <a:lnTo>
                    <a:pt x="98044" y="588263"/>
                  </a:lnTo>
                  <a:cubicBezTo>
                    <a:pt x="43942" y="588263"/>
                    <a:pt x="0" y="544321"/>
                    <a:pt x="0" y="490219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10" name="shape 10"/>
            <p:cNvSpPr/>
            <p:nvPr/>
          </p:nvSpPr>
          <p:spPr>
            <a:xfrm>
              <a:off x="4426966" y="1523746"/>
              <a:ext cx="1663193" cy="600964"/>
            </a:xfrm>
            <a:custGeom>
              <a:pathLst>
                <a:path w="1663192" h="600963">
                  <a:moveTo>
                    <a:pt x="6350" y="104394"/>
                  </a:moveTo>
                  <a:cubicBezTo>
                    <a:pt x="6350" y="50291"/>
                    <a:pt x="50292" y="6350"/>
                    <a:pt x="104394" y="6350"/>
                  </a:cubicBezTo>
                  <a:lnTo>
                    <a:pt x="1558798" y="6350"/>
                  </a:lnTo>
                  <a:cubicBezTo>
                    <a:pt x="1612900" y="6350"/>
                    <a:pt x="1656842" y="50291"/>
                    <a:pt x="1656842" y="104394"/>
                  </a:cubicBezTo>
                  <a:lnTo>
                    <a:pt x="1656842" y="496569"/>
                  </a:lnTo>
                  <a:cubicBezTo>
                    <a:pt x="1656842" y="550671"/>
                    <a:pt x="1612900" y="594613"/>
                    <a:pt x="1558798" y="594613"/>
                  </a:cubicBezTo>
                  <a:lnTo>
                    <a:pt x="104394" y="594613"/>
                  </a:lnTo>
                  <a:cubicBezTo>
                    <a:pt x="50292" y="594613"/>
                    <a:pt x="6350" y="550671"/>
                    <a:pt x="6350" y="496569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10"/>
            </a:ln>
          </p:spPr>
        </p:sp>
        <p:sp>
          <p:nvSpPr>
            <p:cNvPr id="11" name="shape 11"/>
            <p:cNvSpPr/>
            <p:nvPr/>
          </p:nvSpPr>
          <p:spPr>
            <a:xfrm>
              <a:off x="6166104" y="1530096"/>
              <a:ext cx="1650493" cy="588264"/>
            </a:xfrm>
            <a:custGeom>
              <a:pathLst>
                <a:path w="1650492" h="588263">
                  <a:moveTo>
                    <a:pt x="0" y="98044"/>
                  </a:moveTo>
                  <a:cubicBezTo>
                    <a:pt x="0" y="43941"/>
                    <a:pt x="43942" y="0"/>
                    <a:pt x="98044" y="0"/>
                  </a:cubicBezTo>
                  <a:lnTo>
                    <a:pt x="1552448" y="0"/>
                  </a:lnTo>
                  <a:cubicBezTo>
                    <a:pt x="1606550" y="0"/>
                    <a:pt x="1650492" y="43941"/>
                    <a:pt x="1650492" y="98044"/>
                  </a:cubicBezTo>
                  <a:lnTo>
                    <a:pt x="1650492" y="490219"/>
                  </a:lnTo>
                  <a:cubicBezTo>
                    <a:pt x="1650492" y="544321"/>
                    <a:pt x="1606550" y="588263"/>
                    <a:pt x="1552448" y="588263"/>
                  </a:cubicBezTo>
                  <a:lnTo>
                    <a:pt x="98044" y="588263"/>
                  </a:lnTo>
                  <a:cubicBezTo>
                    <a:pt x="43942" y="588263"/>
                    <a:pt x="0" y="544321"/>
                    <a:pt x="0" y="490219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12" name="shape 12"/>
            <p:cNvSpPr/>
            <p:nvPr/>
          </p:nvSpPr>
          <p:spPr>
            <a:xfrm>
              <a:off x="6159754" y="1523746"/>
              <a:ext cx="1663192" cy="600964"/>
            </a:xfrm>
            <a:custGeom>
              <a:pathLst>
                <a:path w="1663191" h="600963">
                  <a:moveTo>
                    <a:pt x="6349" y="104394"/>
                  </a:moveTo>
                  <a:cubicBezTo>
                    <a:pt x="6349" y="50291"/>
                    <a:pt x="50292" y="6350"/>
                    <a:pt x="104393" y="6350"/>
                  </a:cubicBezTo>
                  <a:lnTo>
                    <a:pt x="1558797" y="6350"/>
                  </a:lnTo>
                  <a:cubicBezTo>
                    <a:pt x="1612900" y="6350"/>
                    <a:pt x="1656841" y="50291"/>
                    <a:pt x="1656841" y="104394"/>
                  </a:cubicBezTo>
                  <a:lnTo>
                    <a:pt x="1656841" y="496569"/>
                  </a:lnTo>
                  <a:cubicBezTo>
                    <a:pt x="1656841" y="550671"/>
                    <a:pt x="1612900" y="594613"/>
                    <a:pt x="1558797" y="594613"/>
                  </a:cubicBezTo>
                  <a:lnTo>
                    <a:pt x="104393" y="594613"/>
                  </a:lnTo>
                  <a:cubicBezTo>
                    <a:pt x="50292" y="594613"/>
                    <a:pt x="6349" y="550671"/>
                    <a:pt x="6349" y="496569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10"/>
            </a:ln>
          </p:spPr>
        </p:sp>
        <p:sp>
          <p:nvSpPr>
            <p:cNvPr id="13" name="shape 13"/>
            <p:cNvSpPr/>
            <p:nvPr/>
          </p:nvSpPr>
          <p:spPr>
            <a:xfrm>
              <a:off x="7898893" y="1530096"/>
              <a:ext cx="1650492" cy="588264"/>
            </a:xfrm>
            <a:custGeom>
              <a:pathLst>
                <a:path w="1650491" h="588263">
                  <a:moveTo>
                    <a:pt x="0" y="98044"/>
                  </a:moveTo>
                  <a:cubicBezTo>
                    <a:pt x="0" y="43941"/>
                    <a:pt x="43941" y="0"/>
                    <a:pt x="98044" y="0"/>
                  </a:cubicBezTo>
                  <a:lnTo>
                    <a:pt x="1552448" y="0"/>
                  </a:lnTo>
                  <a:cubicBezTo>
                    <a:pt x="1606550" y="0"/>
                    <a:pt x="1650491" y="43941"/>
                    <a:pt x="1650491" y="98044"/>
                  </a:cubicBezTo>
                  <a:lnTo>
                    <a:pt x="1650491" y="490219"/>
                  </a:lnTo>
                  <a:cubicBezTo>
                    <a:pt x="1650491" y="544321"/>
                    <a:pt x="1606550" y="588263"/>
                    <a:pt x="1552448" y="588263"/>
                  </a:cubicBezTo>
                  <a:lnTo>
                    <a:pt x="98044" y="588263"/>
                  </a:lnTo>
                  <a:cubicBezTo>
                    <a:pt x="43941" y="588263"/>
                    <a:pt x="0" y="544321"/>
                    <a:pt x="0" y="490219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14" name="shape 14"/>
            <p:cNvSpPr/>
            <p:nvPr/>
          </p:nvSpPr>
          <p:spPr>
            <a:xfrm>
              <a:off x="7892543" y="1523746"/>
              <a:ext cx="1663192" cy="600964"/>
            </a:xfrm>
            <a:custGeom>
              <a:pathLst>
                <a:path w="1663191" h="600963">
                  <a:moveTo>
                    <a:pt x="6349" y="104394"/>
                  </a:moveTo>
                  <a:cubicBezTo>
                    <a:pt x="6349" y="50291"/>
                    <a:pt x="50291" y="6350"/>
                    <a:pt x="104393" y="6350"/>
                  </a:cubicBezTo>
                  <a:lnTo>
                    <a:pt x="1558797" y="6350"/>
                  </a:lnTo>
                  <a:cubicBezTo>
                    <a:pt x="1612899" y="6350"/>
                    <a:pt x="1656841" y="50291"/>
                    <a:pt x="1656841" y="104394"/>
                  </a:cubicBezTo>
                  <a:lnTo>
                    <a:pt x="1656841" y="496569"/>
                  </a:lnTo>
                  <a:cubicBezTo>
                    <a:pt x="1656841" y="550671"/>
                    <a:pt x="1612899" y="594613"/>
                    <a:pt x="1558797" y="594613"/>
                  </a:cubicBezTo>
                  <a:lnTo>
                    <a:pt x="104393" y="594613"/>
                  </a:lnTo>
                  <a:cubicBezTo>
                    <a:pt x="50291" y="594613"/>
                    <a:pt x="6349" y="550671"/>
                    <a:pt x="6349" y="496569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10"/>
            </a:ln>
          </p:spPr>
        </p:sp>
        <p:sp>
          <p:nvSpPr>
            <p:cNvPr id="15" name="shape 15"/>
            <p:cNvSpPr/>
            <p:nvPr/>
          </p:nvSpPr>
          <p:spPr>
            <a:xfrm>
              <a:off x="9631681" y="1530096"/>
              <a:ext cx="1650492" cy="588264"/>
            </a:xfrm>
            <a:custGeom>
              <a:pathLst>
                <a:path w="1650491" h="588263">
                  <a:moveTo>
                    <a:pt x="0" y="98044"/>
                  </a:moveTo>
                  <a:cubicBezTo>
                    <a:pt x="0" y="43941"/>
                    <a:pt x="43941" y="0"/>
                    <a:pt x="98043" y="0"/>
                  </a:cubicBezTo>
                  <a:lnTo>
                    <a:pt x="1552448" y="0"/>
                  </a:lnTo>
                  <a:cubicBezTo>
                    <a:pt x="1606549" y="0"/>
                    <a:pt x="1650491" y="43941"/>
                    <a:pt x="1650491" y="98044"/>
                  </a:cubicBezTo>
                  <a:lnTo>
                    <a:pt x="1650491" y="490219"/>
                  </a:lnTo>
                  <a:cubicBezTo>
                    <a:pt x="1650491" y="544321"/>
                    <a:pt x="1606549" y="588263"/>
                    <a:pt x="1552448" y="588263"/>
                  </a:cubicBezTo>
                  <a:lnTo>
                    <a:pt x="98043" y="588263"/>
                  </a:lnTo>
                  <a:cubicBezTo>
                    <a:pt x="43941" y="588263"/>
                    <a:pt x="0" y="544321"/>
                    <a:pt x="0" y="490219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16" name="shape 16"/>
            <p:cNvSpPr/>
            <p:nvPr/>
          </p:nvSpPr>
          <p:spPr>
            <a:xfrm>
              <a:off x="9625331" y="1523746"/>
              <a:ext cx="1663193" cy="600964"/>
            </a:xfrm>
            <a:custGeom>
              <a:pathLst>
                <a:path w="1663192" h="600963">
                  <a:moveTo>
                    <a:pt x="6350" y="104394"/>
                  </a:moveTo>
                  <a:cubicBezTo>
                    <a:pt x="6350" y="50291"/>
                    <a:pt x="50291" y="6350"/>
                    <a:pt x="104393" y="6350"/>
                  </a:cubicBezTo>
                  <a:lnTo>
                    <a:pt x="1558798" y="6350"/>
                  </a:lnTo>
                  <a:cubicBezTo>
                    <a:pt x="1612899" y="6350"/>
                    <a:pt x="1656841" y="50291"/>
                    <a:pt x="1656841" y="104394"/>
                  </a:cubicBezTo>
                  <a:lnTo>
                    <a:pt x="1656841" y="496569"/>
                  </a:lnTo>
                  <a:cubicBezTo>
                    <a:pt x="1656841" y="550671"/>
                    <a:pt x="1612899" y="594613"/>
                    <a:pt x="1558798" y="594613"/>
                  </a:cubicBezTo>
                  <a:lnTo>
                    <a:pt x="104393" y="594613"/>
                  </a:lnTo>
                  <a:cubicBezTo>
                    <a:pt x="50291" y="594613"/>
                    <a:pt x="6350" y="550671"/>
                    <a:pt x="6350" y="496569"/>
                  </a:cubicBezTo>
                  <a:close/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 lim="10"/>
            </a:ln>
          </p:spPr>
        </p:sp>
        <p:sp>
          <p:nvSpPr>
            <p:cNvPr id="17" name="shape 17"/>
            <p:cNvSpPr txBox="1"/>
            <p:nvPr/>
          </p:nvSpPr>
          <p:spPr>
            <a:xfrm>
              <a:off x="1004545" y="626205"/>
              <a:ext cx="5246814" cy="551358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3700" spc="-70">
                  <a:solidFill>
                    <a:srgbClr val="0B49CB"/>
                  </a:solidFill>
                  <a:latin typeface="Arial"/>
                  <a:cs typeface="Arial"/>
                </a:rPr>
                <a:t>Data Collection - Scraping</a:t>
              </a:r>
              <a:endParaRPr/>
            </a:p>
          </p:txBody>
        </p:sp>
        <p:sp>
          <p:nvSpPr>
            <p:cNvPr id="18" name="shape 18"/>
            <p:cNvSpPr txBox="1"/>
            <p:nvPr/>
          </p:nvSpPr>
          <p:spPr>
            <a:xfrm>
              <a:off x="1174318" y="1685671"/>
              <a:ext cx="1235650" cy="285750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134120" indent="-124595">
                <a:lnSpc>
                  <a:spcPts val="1030"/>
                </a:lnSpc>
                <a:buClr>
                  <a:srgbClr val="FFFFFF"/>
                </a:buClr>
                <a:buSzPts val="1000"/>
                <a:buFont typeface="Calibri"/>
                <a:buAutoNum type="arabicPeriod"/>
              </a:pPr>
              <a:r>
                <a:rPr sz="1000">
                  <a:solidFill>
                    <a:srgbClr val="FFFFFF"/>
                  </a:solidFill>
                  <a:latin typeface="Calibri"/>
                  <a:cs typeface="Calibri"/>
                </a:rPr>
                <a:t>Perform HTTP GET to</a:t>
              </a:r>
              <a:endParaRPr/>
            </a:p>
            <a:p>
              <a:pPr marL="114300">
                <a:lnSpc>
                  <a:spcPts val="1120"/>
                </a:lnSpc>
              </a:pPr>
              <a:r>
                <a:rPr sz="1000">
                  <a:solidFill>
                    <a:srgbClr val="FFFFFF"/>
                  </a:solidFill>
                  <a:latin typeface="Calibri"/>
                  <a:cs typeface="Calibri"/>
                </a:rPr>
                <a:t>request HTML page</a:t>
              </a:r>
              <a:endParaRPr/>
            </a:p>
          </p:txBody>
        </p:sp>
        <p:sp>
          <p:nvSpPr>
            <p:cNvPr id="19" name="shape 19"/>
            <p:cNvSpPr txBox="1"/>
            <p:nvPr/>
          </p:nvSpPr>
          <p:spPr>
            <a:xfrm>
              <a:off x="2893695" y="1685671"/>
              <a:ext cx="1261203" cy="285750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134120" indent="-124595">
                <a:lnSpc>
                  <a:spcPts val="1030"/>
                </a:lnSpc>
                <a:buClr>
                  <a:srgbClr val="FFFFFF"/>
                </a:buClr>
                <a:buSzPts val="1000"/>
                <a:buFont typeface="Calibri"/>
                <a:buAutoNum startAt="2" type="arabicPeriod"/>
              </a:pPr>
              <a:r>
                <a:rPr sz="1000">
                  <a:solidFill>
                    <a:srgbClr val="FFFFFF"/>
                  </a:solidFill>
                  <a:latin typeface="Calibri"/>
                  <a:cs typeface="Calibri"/>
                </a:rPr>
                <a:t>Create Beautiful Soap</a:t>
              </a:r>
              <a:endParaRPr/>
            </a:p>
            <a:p>
              <a:pPr marL="469265">
                <a:lnSpc>
                  <a:spcPts val="1120"/>
                </a:lnSpc>
              </a:pPr>
              <a:r>
                <a:rPr sz="1000">
                  <a:solidFill>
                    <a:srgbClr val="FFFFFF"/>
                  </a:solidFill>
                  <a:latin typeface="Calibri"/>
                  <a:cs typeface="Calibri"/>
                </a:rPr>
                <a:t>object</a:t>
              </a:r>
              <a:endParaRPr/>
            </a:p>
          </p:txBody>
        </p:sp>
        <p:sp>
          <p:nvSpPr>
            <p:cNvPr id="20" name="shape 20"/>
            <p:cNvSpPr txBox="1"/>
            <p:nvPr/>
          </p:nvSpPr>
          <p:spPr>
            <a:xfrm>
              <a:off x="4614545" y="1685671"/>
              <a:ext cx="1286754" cy="285750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134120" indent="-124595">
                <a:lnSpc>
                  <a:spcPts val="1030"/>
                </a:lnSpc>
                <a:buClr>
                  <a:srgbClr val="FFFFFF"/>
                </a:buClr>
                <a:buSzPts val="1000"/>
                <a:buFont typeface="Calibri"/>
                <a:buAutoNum startAt="3" type="arabicPeriod"/>
              </a:pPr>
              <a:r>
                <a:rPr sz="1000">
                  <a:solidFill>
                    <a:srgbClr val="FFFFFF"/>
                  </a:solidFill>
                  <a:latin typeface="Calibri"/>
                  <a:cs typeface="Calibri"/>
                </a:rPr>
                <a:t>Extract column names</a:t>
              </a:r>
              <a:endParaRPr/>
            </a:p>
            <a:p>
              <a:pPr marL="9525">
                <a:lnSpc>
                  <a:spcPts val="1120"/>
                </a:lnSpc>
              </a:pPr>
              <a:r>
                <a:rPr sz="1000">
                  <a:solidFill>
                    <a:srgbClr val="FFFFFF"/>
                  </a:solidFill>
                  <a:latin typeface="Calibri"/>
                  <a:cs typeface="Calibri"/>
                </a:rPr>
                <a:t>from HTML table header</a:t>
              </a:r>
              <a:endParaRPr/>
            </a:p>
          </p:txBody>
        </p:sp>
        <p:sp>
          <p:nvSpPr>
            <p:cNvPr id="21" name="shape 21"/>
            <p:cNvSpPr txBox="1"/>
            <p:nvPr/>
          </p:nvSpPr>
          <p:spPr>
            <a:xfrm>
              <a:off x="6261101" y="1615948"/>
              <a:ext cx="1459977" cy="42451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214892" indent="-124595">
                <a:lnSpc>
                  <a:spcPts val="1030"/>
                </a:lnSpc>
                <a:tabLst>
                  <a:tab pos="214892" algn="l"/>
                </a:tabLst>
              </a:pPr>
              <a:r>
                <a:rPr sz="1000" spc="-5">
                  <a:solidFill>
                    <a:srgbClr val="FFFFFF"/>
                  </a:solidFill>
                  <a:latin typeface="Calibri"/>
                  <a:cs typeface="Calibri"/>
                </a:rPr>
                <a:t>4.	</a:t>
              </a:r>
              <a:r>
                <a:rPr sz="1000">
                  <a:solidFill>
                    <a:srgbClr val="FFFFFF"/>
                  </a:solidFill>
                  <a:latin typeface="Calibri"/>
                  <a:cs typeface="Calibri"/>
                </a:rPr>
                <a:t>Create Dictionary with</a:t>
              </a:r>
              <a:endParaRPr/>
            </a:p>
            <a:p>
              <a:pPr marL="9525" marR="9525" algn="ctr">
                <a:lnSpc>
                  <a:spcPct val="87217"/>
                </a:lnSpc>
                <a:spcBef>
                  <a:spcPts val="100"/>
                </a:spcBef>
              </a:pPr>
              <a:r>
                <a:rPr sz="1000" spc="-5">
                  <a:solidFill>
                    <a:srgbClr val="FFFFFF"/>
                  </a:solidFill>
                  <a:latin typeface="Calibri"/>
                  <a:cs typeface="Calibri"/>
                </a:rPr>
                <a:t>keys from extracted column </a:t>
              </a:r>
              <a:r>
                <a:rPr sz="1000">
                  <a:solidFill>
                    <a:srgbClr val="FFFFFF"/>
                  </a:solidFill>
                  <a:latin typeface="Calibri"/>
                  <a:cs typeface="Calibri"/>
                </a:rPr>
                <a:t>names</a:t>
              </a:r>
              <a:endParaRPr/>
            </a:p>
          </p:txBody>
        </p:sp>
        <p:sp>
          <p:nvSpPr>
            <p:cNvPr id="22" name="shape 22"/>
            <p:cNvSpPr txBox="1"/>
            <p:nvPr/>
          </p:nvSpPr>
          <p:spPr>
            <a:xfrm>
              <a:off x="7977506" y="1685671"/>
              <a:ext cx="1493059" cy="285750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134120" indent="-124595">
                <a:lnSpc>
                  <a:spcPts val="1030"/>
                </a:lnSpc>
                <a:buClr>
                  <a:srgbClr val="FFFFFF"/>
                </a:buClr>
                <a:buSzPts val="1000"/>
                <a:buFont typeface="Calibri"/>
                <a:buAutoNum startAt="5" type="arabicPeriod"/>
              </a:pPr>
              <a:r>
                <a:rPr sz="1000">
                  <a:solidFill>
                    <a:srgbClr val="FFFFFF"/>
                  </a:solidFill>
                  <a:latin typeface="Calibri"/>
                  <a:cs typeface="Calibri"/>
                </a:rPr>
                <a:t>Call helper functions to fill</a:t>
              </a:r>
              <a:endParaRPr/>
            </a:p>
            <a:p>
              <a:pPr marL="9525" indent="38100">
                <a:lnSpc>
                  <a:spcPts val="1120"/>
                </a:lnSpc>
              </a:pPr>
              <a:r>
                <a:rPr sz="1000">
                  <a:solidFill>
                    <a:srgbClr val="FFFFFF"/>
                  </a:solidFill>
                  <a:latin typeface="Calibri"/>
                  <a:cs typeface="Calibri"/>
                </a:rPr>
                <a:t>up dict with launch records</a:t>
              </a:r>
              <a:endParaRPr/>
            </a:p>
          </p:txBody>
        </p:sp>
        <p:sp>
          <p:nvSpPr>
            <p:cNvPr id="23" name="shape 23"/>
            <p:cNvSpPr txBox="1"/>
            <p:nvPr/>
          </p:nvSpPr>
          <p:spPr>
            <a:xfrm>
              <a:off x="9833992" y="1685671"/>
              <a:ext cx="1249074" cy="285750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134120" indent="-124595">
                <a:lnSpc>
                  <a:spcPts val="1030"/>
                </a:lnSpc>
                <a:buClr>
                  <a:srgbClr val="FFFFFF"/>
                </a:buClr>
                <a:buSzPts val="1000"/>
                <a:buFont typeface="Calibri"/>
                <a:buAutoNum startAt="6" type="arabicPeriod"/>
              </a:pPr>
              <a:r>
                <a:rPr sz="1000">
                  <a:solidFill>
                    <a:srgbClr val="FFFFFF"/>
                  </a:solidFill>
                  <a:latin typeface="Calibri"/>
                  <a:cs typeface="Calibri"/>
                </a:rPr>
                <a:t>Convert Dictionary to</a:t>
              </a:r>
              <a:endParaRPr/>
            </a:p>
            <a:p>
              <a:pPr marL="349250">
                <a:lnSpc>
                  <a:spcPts val="1120"/>
                </a:lnSpc>
              </a:pPr>
              <a:r>
                <a:rPr sz="1000">
                  <a:solidFill>
                    <a:srgbClr val="FFFFFF"/>
                  </a:solidFill>
                  <a:latin typeface="Calibri"/>
                  <a:cs typeface="Calibri"/>
                </a:rPr>
                <a:t>Dataframe</a:t>
              </a:r>
              <a:endParaRPr/>
            </a:p>
          </p:txBody>
        </p:sp>
        <p:sp>
          <p:nvSpPr>
            <p:cNvPr id="24" name="shape 24"/>
            <p:cNvSpPr txBox="1"/>
            <p:nvPr/>
          </p:nvSpPr>
          <p:spPr>
            <a:xfrm>
              <a:off x="10135998" y="6089828"/>
              <a:ext cx="911200" cy="323850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>
                <a:lnSpc>
                  <a:spcPts val="2345"/>
                </a:lnSpc>
              </a:pPr>
              <a:r>
                <a:rPr sz="2400" b="1" u="sng">
                  <a:solidFill>
                    <a:srgbClr val="0563C1"/>
                  </a:solidFill>
                  <a:uFill>
                    <a:solidFill>
                      <a:srgbClr val="0563C1"/>
                    </a:solidFill>
                  </a:uFill>
                  <a:latin typeface="Calibri"/>
                  <a:cs typeface="Calibri"/>
                </a:rPr>
                <a:t>GitHub</a:t>
              </a:r>
              <a:endParaRPr/>
            </a:p>
          </p:txBody>
        </p:sp>
        <p:sp>
          <p:nvSpPr>
            <p:cNvPr id="25" name="shape 25"/>
            <p:cNvSpPr txBox="1"/>
            <p:nvPr/>
          </p:nvSpPr>
          <p:spPr>
            <a:xfrm>
              <a:off x="11234801" y="6107204"/>
              <a:ext cx="141477" cy="248761"/>
            </a:xfrm>
            <a:prstGeom prst="rect"/>
            <a:noFill/>
          </p:spPr>
          <p:txBody>
            <a:bodyPr vertOverflow="overflow" horzOverflow="overflow" numCol="1" wrap="square" compatLnSpc="0" lIns="0" tIns="0" rIns="0" bIns="0">
              <a:spAutoFit/>
            </a:bodyPr>
            <a:p>
              <a:pPr marL="9525"/>
              <a:r>
                <a:rPr sz="1600">
                  <a:solidFill>
                    <a:srgbClr val="1C7DDB"/>
                  </a:solidFill>
                  <a:latin typeface="Arial"/>
                  <a:cs typeface="Arial"/>
                </a:rPr>
                <a:t>9</a:t>
              </a:r>
              <a:endParaRPr/>
            </a:p>
          </p:txBody>
        </p:sp>
      </p:grpSp>
      <p:grpSp>
        <p:nvGrpSpPr>
          <p:cNvPr id="26" name="shape 26"/>
          <p:cNvGrpSpPr/>
          <p:nvPr/>
        </p:nvGrpSpPr>
        <p:grpSpPr>
          <a:xfrm>
            <a:off x="929640" y="3749040"/>
            <a:ext cx="3869437" cy="646177"/>
            <a:chOff x="0" y="0"/>
            <a:chExt cx="3869436" cy="646176"/>
          </a:xfrm>
        </p:grpSpPr>
        <p:sp>
          <p:nvSpPr>
            <p:cNvPr id="27" name="shape 27"/>
            <p:cNvSpPr txBox="1"/>
            <p:nvPr/>
          </p:nvSpPr>
          <p:spPr>
            <a:xfrm>
              <a:off x="0" y="0"/>
              <a:ext cx="3869690" cy="646430"/>
            </a:xfrm>
            <a:prstGeom prst="rect"/>
            <a:solidFill>
              <a:srgbClr val="FFFFFF"/>
            </a:solidFill>
            <a:ln w="9525">
              <a:solidFill>
                <a:srgbClr val="4472C4"/>
              </a:solidFill>
            </a:ln>
          </p:spPr>
          <p:txBody>
            <a:bodyPr vertOverflow="overflow" horzOverflow="overflow" numCol="1" wrap="square" compatLnSpc="0" lIns="0" tIns="38100" rIns="0" bIns="0">
              <a:spAutoFit/>
            </a:bodyPr>
            <a:p>
              <a:pPr marL="314668" indent="-228600">
                <a:spcBef>
                  <a:spcPts val="300"/>
                </a:spcBef>
                <a:tabLst>
                  <a:tab pos="314668" algn="l"/>
                </a:tabLst>
              </a:pPr>
              <a:r>
                <a:rPr sz="1200">
                  <a:latin typeface="Calibri"/>
                  <a:cs typeface="Calibri"/>
                </a:rPr>
                <a:t>2.	</a:t>
              </a:r>
              <a:r>
                <a:rPr sz="1200">
                  <a:latin typeface="Calibri"/>
                  <a:cs typeface="Calibri"/>
                </a:rPr>
                <a:t>Create Beautiful Soap object</a:t>
              </a:r>
              <a:endParaRPr/>
            </a:p>
          </p:txBody>
        </p:sp>
        <p:pic>
          <p:nvPicPr>
            <p:cNvPr id="28" name="shape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35" y="270510"/>
              <a:ext cx="3457575" cy="266700"/>
            </a:xfrm>
            <a:prstGeom prst="rect"/>
          </p:spPr>
        </p:pic>
      </p:grpSp>
      <p:grpSp>
        <p:nvGrpSpPr>
          <p:cNvPr id="29" name="shape 29"/>
          <p:cNvGrpSpPr/>
          <p:nvPr/>
        </p:nvGrpSpPr>
        <p:grpSpPr>
          <a:xfrm>
            <a:off x="911352" y="4456175"/>
            <a:ext cx="3870961" cy="2308861"/>
            <a:chOff x="0" y="0"/>
            <a:chExt cx="3870960" cy="2308860"/>
          </a:xfrm>
        </p:grpSpPr>
        <p:sp>
          <p:nvSpPr>
            <p:cNvPr id="30" name="shape 30"/>
            <p:cNvSpPr txBox="1"/>
            <p:nvPr/>
          </p:nvSpPr>
          <p:spPr>
            <a:xfrm>
              <a:off x="0" y="0"/>
              <a:ext cx="3871595" cy="2309495"/>
            </a:xfrm>
            <a:prstGeom prst="rect"/>
            <a:solidFill>
              <a:srgbClr val="FFFFFF"/>
            </a:solidFill>
            <a:ln w="9525">
              <a:solidFill>
                <a:srgbClr val="4472C4"/>
              </a:solidFill>
            </a:ln>
          </p:spPr>
          <p:txBody>
            <a:bodyPr vertOverflow="overflow" horzOverflow="overflow" numCol="1" wrap="square" compatLnSpc="0" lIns="0" tIns="38100" rIns="0" bIns="0">
              <a:spAutoFit/>
            </a:bodyPr>
            <a:p>
              <a:pPr marL="429577" marR="189230" indent="-342900">
                <a:lnSpc>
                  <a:spcPct val="99505"/>
                </a:lnSpc>
                <a:spcBef>
                  <a:spcPts val="300"/>
                </a:spcBef>
                <a:tabLst>
                  <a:tab pos="429577" algn="l"/>
                </a:tabLst>
              </a:pPr>
              <a:r>
                <a:rPr sz="1200">
                  <a:latin typeface="Calibri"/>
                  <a:cs typeface="Calibri"/>
                </a:rPr>
                <a:t>3.	</a:t>
              </a:r>
              <a:r>
                <a:rPr sz="1200">
                  <a:latin typeface="Calibri"/>
                  <a:cs typeface="Calibri"/>
                </a:rPr>
                <a:t>Find all the tables on the Wiki page and extract </a:t>
              </a:r>
              <a:r>
                <a:rPr sz="1200" spc="-5">
                  <a:latin typeface="Calibri"/>
                  <a:cs typeface="Calibri"/>
                </a:rPr>
                <a:t>relevant column names from the HTML table header</a:t>
              </a:r>
              <a:endParaRPr/>
            </a:p>
          </p:txBody>
        </p:sp>
        <p:grpSp>
          <p:nvGrpSpPr>
            <p:cNvPr id="31" name="shape 31"/>
            <p:cNvGrpSpPr/>
            <p:nvPr/>
          </p:nvGrpSpPr>
          <p:grpSpPr>
            <a:xfrm>
              <a:off x="136398" y="553976"/>
              <a:ext cx="3095625" cy="1647825"/>
              <a:chOff x="0" y="0"/>
              <a:chExt cx="3095625" cy="1647825"/>
            </a:xfrm>
          </p:grpSpPr>
          <p:pic>
            <p:nvPicPr>
              <p:cNvPr id="32" name="shape 3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3067050" cy="257175"/>
              </a:xfrm>
              <a:prstGeom prst="rect"/>
            </p:spPr>
          </p:pic>
          <p:pic>
            <p:nvPicPr>
              <p:cNvPr id="33" name="shape 3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295275"/>
                <a:ext cx="3095625" cy="1352550"/>
              </a:xfrm>
              <a:prstGeom prst="rect"/>
            </p:spPr>
          </p:pic>
        </p:grpSp>
      </p:grpSp>
      <p:grpSp>
        <p:nvGrpSpPr>
          <p:cNvPr id="34" name="shape 34"/>
          <p:cNvGrpSpPr/>
          <p:nvPr/>
        </p:nvGrpSpPr>
        <p:grpSpPr>
          <a:xfrm>
            <a:off x="929640" y="2302764"/>
            <a:ext cx="3869437" cy="1385316"/>
            <a:chOff x="0" y="0"/>
            <a:chExt cx="3869436" cy="1385316"/>
          </a:xfrm>
        </p:grpSpPr>
        <p:sp>
          <p:nvSpPr>
            <p:cNvPr id="35" name="shape 35"/>
            <p:cNvSpPr txBox="1"/>
            <p:nvPr/>
          </p:nvSpPr>
          <p:spPr>
            <a:xfrm>
              <a:off x="0" y="0"/>
              <a:ext cx="3869690" cy="1385570"/>
            </a:xfrm>
            <a:prstGeom prst="rect"/>
            <a:solidFill>
              <a:srgbClr val="FFFFFF"/>
            </a:solidFill>
            <a:ln w="9525">
              <a:solidFill>
                <a:srgbClr val="4472C4"/>
              </a:solidFill>
            </a:ln>
          </p:spPr>
          <p:txBody>
            <a:bodyPr vertOverflow="overflow" horzOverflow="overflow" numCol="1" wrap="square" compatLnSpc="0" lIns="0" tIns="38100" rIns="0" bIns="0">
              <a:spAutoFit/>
            </a:bodyPr>
            <a:p>
              <a:pPr marL="428943" marR="352425" indent="-342875" algn="just">
                <a:lnSpc>
                  <a:spcPct val="99265"/>
                </a:lnSpc>
                <a:spcBef>
                  <a:spcPts val="300"/>
                </a:spcBef>
                <a:tabLst>
                  <a:tab pos="428943" algn="l"/>
                </a:tabLst>
              </a:pPr>
              <a:r>
                <a:rPr sz="1200">
                  <a:latin typeface="Calibri"/>
                  <a:cs typeface="Calibri"/>
                </a:rPr>
                <a:t>1.	</a:t>
              </a:r>
              <a:r>
                <a:rPr sz="1200" spc="-5">
                  <a:latin typeface="Calibri"/>
                  <a:cs typeface="Calibri"/>
                </a:rPr>
                <a:t>Create API GET method to request Falcon9 launch </a:t>
              </a:r>
              <a:r>
                <a:rPr sz="1200">
                  <a:latin typeface="Calibri"/>
                  <a:cs typeface="Calibri"/>
                </a:rPr>
                <a:t>HTML page</a:t>
              </a:r>
              <a:endParaRPr/>
            </a:p>
            <a:p>
              <a:pPr>
                <a:lnSpc>
                  <a:spcPts val="1200"/>
                </a:lnSpc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>
                <a:lnSpc>
                  <a:spcPts val="1200"/>
                </a:lnSpc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>
                <a:lnSpc>
                  <a:spcPts val="1200"/>
                </a:lnSpc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>
                <a:lnSpc>
                  <a:spcPts val="1200"/>
                </a:lnSpc>
              </a:pPr>
              <a:r>
                <a:rPr sz="1200">
                  <a:latin typeface="Calibri"/>
                  <a:cs typeface="Calibri"/>
                </a:rPr>
                <a:t/>
              </a:r>
              <a:endParaRPr sz="1200"/>
            </a:p>
            <a:p>
              <a:pPr>
                <a:lnSpc>
                  <a:spcPts val="550"/>
                </a:lnSpc>
              </a:pPr>
              <a:r>
                <a:rPr sz="550">
                  <a:latin typeface="Calibri"/>
                  <a:cs typeface="Calibri"/>
                </a:rPr>
                <a:t/>
              </a:r>
              <a:endParaRPr sz="1200"/>
            </a:p>
            <a:p>
              <a:pPr/>
              <a:r>
                <a:rPr sz="2200">
                  <a:solidFill>
                    <a:srgbClr val="363636"/>
                  </a:solidFill>
                  <a:latin typeface="Arial"/>
                  <a:cs typeface="Arial"/>
                </a:rPr>
                <a:t>•</a:t>
              </a:r>
              <a:endParaRPr/>
            </a:p>
          </p:txBody>
        </p:sp>
        <p:grpSp>
          <p:nvGrpSpPr>
            <p:cNvPr id="36" name="shape 36"/>
            <p:cNvGrpSpPr/>
            <p:nvPr/>
          </p:nvGrpSpPr>
          <p:grpSpPr>
            <a:xfrm>
              <a:off x="0" y="0"/>
              <a:ext cx="3869437" cy="1385316"/>
              <a:chOff x="0" y="0"/>
              <a:chExt cx="3869436" cy="1385316"/>
            </a:xfrm>
          </p:grpSpPr>
          <p:pic>
            <p:nvPicPr>
              <p:cNvPr id="37" name="shape 3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6210" y="478536"/>
                <a:ext cx="3533775" cy="238125"/>
              </a:xfrm>
              <a:prstGeom prst="rect"/>
            </p:spPr>
          </p:pic>
          <p:pic>
            <p:nvPicPr>
              <p:cNvPr id="38" name="shape 3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6210" y="821436"/>
                <a:ext cx="3171825" cy="295275"/>
              </a:xfrm>
              <a:prstGeom prst="rect"/>
            </p:spPr>
          </p:pic>
        </p:grpSp>
      </p:grpSp>
      <p:grpSp>
        <p:nvGrpSpPr>
          <p:cNvPr id="39" name="shape 39"/>
          <p:cNvGrpSpPr/>
          <p:nvPr/>
        </p:nvGrpSpPr>
        <p:grpSpPr>
          <a:xfrm>
            <a:off x="4881372" y="2304288"/>
            <a:ext cx="3171444" cy="3046477"/>
            <a:chOff x="0" y="0"/>
            <a:chExt cx="3171444" cy="3046476"/>
          </a:xfrm>
        </p:grpSpPr>
        <p:sp>
          <p:nvSpPr>
            <p:cNvPr id="40" name="shape 40"/>
            <p:cNvSpPr txBox="1"/>
            <p:nvPr/>
          </p:nvSpPr>
          <p:spPr>
            <a:xfrm>
              <a:off x="0" y="0"/>
              <a:ext cx="3171825" cy="3046730"/>
            </a:xfrm>
            <a:prstGeom prst="rect"/>
            <a:solidFill>
              <a:srgbClr val="FFFFFF"/>
            </a:solidFill>
            <a:ln w="9525">
              <a:solidFill>
                <a:srgbClr val="4472C4"/>
              </a:solidFill>
            </a:ln>
          </p:spPr>
          <p:txBody>
            <a:bodyPr vertOverflow="overflow" horzOverflow="overflow" numCol="1" wrap="square" compatLnSpc="0" lIns="0" tIns="38100" rIns="0" bIns="0">
              <a:spAutoFit/>
            </a:bodyPr>
            <a:p>
              <a:pPr marL="429832" marR="93345" indent="-342900" algn="just">
                <a:lnSpc>
                  <a:spcPct val="99196"/>
                </a:lnSpc>
                <a:spcBef>
                  <a:spcPts val="300"/>
                </a:spcBef>
                <a:tabLst>
                  <a:tab pos="429832" algn="l"/>
                </a:tabLst>
              </a:pPr>
              <a:r>
                <a:rPr sz="1200">
                  <a:latin typeface="Calibri"/>
                  <a:cs typeface="Calibri"/>
                </a:rPr>
                <a:t>4.	</a:t>
              </a:r>
              <a:r>
                <a:rPr sz="1200" spc="-5">
                  <a:latin typeface="Calibri"/>
                  <a:cs typeface="Calibri"/>
                </a:rPr>
                <a:t>Create an empty Dictionary with keys from </a:t>
              </a:r>
              <a:r>
                <a:rPr sz="1200">
                  <a:latin typeface="Calibri"/>
                  <a:cs typeface="Calibri"/>
                </a:rPr>
                <a:t>extracted column names:</a:t>
              </a:r>
              <a:endParaRPr/>
            </a:p>
          </p:txBody>
        </p:sp>
        <p:pic>
          <p:nvPicPr>
            <p:cNvPr id="41" name="shape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528" y="448437"/>
              <a:ext cx="2562225" cy="2447925"/>
            </a:xfrm>
            <a:prstGeom prst="rect"/>
          </p:spPr>
        </p:pic>
      </p:grpSp>
      <p:grpSp>
        <p:nvGrpSpPr>
          <p:cNvPr id="42" name="shape 42"/>
          <p:cNvGrpSpPr/>
          <p:nvPr/>
        </p:nvGrpSpPr>
        <p:grpSpPr>
          <a:xfrm>
            <a:off x="8145781" y="2304288"/>
            <a:ext cx="3171444" cy="2122932"/>
            <a:chOff x="0" y="0"/>
            <a:chExt cx="3171444" cy="2122932"/>
          </a:xfrm>
        </p:grpSpPr>
        <p:sp>
          <p:nvSpPr>
            <p:cNvPr id="43" name="shape 43"/>
            <p:cNvSpPr txBox="1"/>
            <p:nvPr/>
          </p:nvSpPr>
          <p:spPr>
            <a:xfrm>
              <a:off x="0" y="0"/>
              <a:ext cx="3171825" cy="2123440"/>
            </a:xfrm>
            <a:prstGeom prst="rect"/>
            <a:solidFill>
              <a:srgbClr val="FFFFFF"/>
            </a:solidFill>
            <a:ln w="9525">
              <a:solidFill>
                <a:srgbClr val="4472C4"/>
              </a:solidFill>
            </a:ln>
          </p:spPr>
          <p:txBody>
            <a:bodyPr vertOverflow="overflow" horzOverflow="overflow" numCol="1" wrap="square" compatLnSpc="0" lIns="0" tIns="38100" rIns="0" bIns="0">
              <a:spAutoFit/>
            </a:bodyPr>
            <a:p>
              <a:pPr marL="315531" marR="231775" indent="-228600" algn="just">
                <a:lnSpc>
                  <a:spcPct val="99196"/>
                </a:lnSpc>
                <a:spcBef>
                  <a:spcPts val="300"/>
                </a:spcBef>
                <a:tabLst>
                  <a:tab pos="315531" algn="l"/>
                </a:tabLst>
              </a:pPr>
              <a:r>
                <a:rPr sz="1200">
                  <a:latin typeface="Calibri"/>
                  <a:cs typeface="Calibri"/>
                </a:rPr>
                <a:t>5.	</a:t>
              </a:r>
              <a:r>
                <a:rPr sz="1200" spc="-5">
                  <a:latin typeface="Calibri"/>
                  <a:cs typeface="Calibri"/>
                </a:rPr>
                <a:t>Fill up the launch_dict with launch records </a:t>
              </a:r>
              <a:r>
                <a:rPr sz="1200">
                  <a:latin typeface="Calibri"/>
                  <a:cs typeface="Calibri"/>
                </a:rPr>
                <a:t>extracted from table rows.</a:t>
              </a:r>
              <a:endParaRPr/>
            </a:p>
            <a:p>
              <a:pPr marL="887412" indent="-342900">
                <a:tabLst>
                  <a:tab pos="887412" algn="l"/>
                </a:tabLst>
              </a:pPr>
              <a:r>
                <a:rPr sz="1200">
                  <a:latin typeface="Arial"/>
                  <a:cs typeface="Arial"/>
                </a:rPr>
                <a:t>•	</a:t>
              </a:r>
              <a:r>
                <a:rPr sz="1200">
                  <a:latin typeface="Calibri"/>
                  <a:cs typeface="Calibri"/>
                </a:rPr>
                <a:t>Utilize following helper functions</a:t>
              </a:r>
              <a:endParaRPr/>
            </a:p>
            <a:p>
              <a:pPr marL="886460">
                <a:lnSpc>
                  <a:spcPts val="1395"/>
                </a:lnSpc>
              </a:pPr>
              <a:r>
                <a:rPr sz="1200">
                  <a:latin typeface="Calibri"/>
                  <a:cs typeface="Calibri"/>
                </a:rPr>
                <a:t>to help parse HTML data</a:t>
              </a:r>
              <a:endParaRPr/>
            </a:p>
          </p:txBody>
        </p:sp>
        <p:grpSp>
          <p:nvGrpSpPr>
            <p:cNvPr id="44" name="shape 44"/>
            <p:cNvGrpSpPr/>
            <p:nvPr/>
          </p:nvGrpSpPr>
          <p:grpSpPr>
            <a:xfrm>
              <a:off x="0" y="0"/>
              <a:ext cx="3171444" cy="2122932"/>
              <a:chOff x="0" y="0"/>
              <a:chExt cx="3171444" cy="2122932"/>
            </a:xfrm>
          </p:grpSpPr>
          <p:grpSp>
            <p:nvGrpSpPr>
              <p:cNvPr id="45" name="shape 45"/>
              <p:cNvGrpSpPr/>
              <p:nvPr/>
            </p:nvGrpSpPr>
            <p:grpSpPr>
              <a:xfrm>
                <a:off x="407669" y="819912"/>
                <a:ext cx="2466975" cy="533400"/>
                <a:chOff x="0" y="0"/>
                <a:chExt cx="2466975" cy="533400"/>
              </a:xfrm>
            </p:grpSpPr>
            <p:pic>
              <p:nvPicPr>
                <p:cNvPr id="46" name="shape 4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0" y="0"/>
                  <a:ext cx="2466975" cy="228600"/>
                </a:xfrm>
                <a:prstGeom prst="rect"/>
              </p:spPr>
            </p:pic>
            <p:pic>
              <p:nvPicPr>
                <p:cNvPr id="47" name="shape 4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0" y="285750"/>
                  <a:ext cx="2428875" cy="247650"/>
                </a:xfrm>
                <a:prstGeom prst="rect"/>
              </p:spPr>
            </p:pic>
          </p:grpSp>
          <p:grpSp>
            <p:nvGrpSpPr>
              <p:cNvPr id="48" name="shape 48"/>
              <p:cNvGrpSpPr/>
              <p:nvPr/>
            </p:nvGrpSpPr>
            <p:grpSpPr>
              <a:xfrm>
                <a:off x="407669" y="1448562"/>
                <a:ext cx="2466975" cy="561975"/>
                <a:chOff x="0" y="0"/>
                <a:chExt cx="2466975" cy="561975"/>
              </a:xfrm>
            </p:grpSpPr>
            <p:pic>
              <p:nvPicPr>
                <p:cNvPr id="49" name="shape 4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0" y="0"/>
                  <a:ext cx="2466975" cy="247650"/>
                </a:xfrm>
                <a:prstGeom prst="rect"/>
              </p:spPr>
            </p:pic>
            <p:pic>
              <p:nvPicPr>
                <p:cNvPr id="50" name="shape 5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0" y="295275"/>
                  <a:ext cx="2028825" cy="266700"/>
                </a:xfrm>
                <a:prstGeom prst="rect"/>
              </p:spPr>
            </p:pic>
          </p:grpSp>
        </p:grpSp>
      </p:grpSp>
      <p:grpSp>
        <p:nvGrpSpPr>
          <p:cNvPr id="51" name="shape 51"/>
          <p:cNvGrpSpPr/>
          <p:nvPr/>
        </p:nvGrpSpPr>
        <p:grpSpPr>
          <a:xfrm>
            <a:off x="8132064" y="4483608"/>
            <a:ext cx="3171445" cy="830580"/>
            <a:chOff x="0" y="0"/>
            <a:chExt cx="3171445" cy="830580"/>
          </a:xfrm>
        </p:grpSpPr>
        <p:sp>
          <p:nvSpPr>
            <p:cNvPr id="52" name="shape 52"/>
            <p:cNvSpPr txBox="1"/>
            <p:nvPr/>
          </p:nvSpPr>
          <p:spPr>
            <a:xfrm>
              <a:off x="0" y="0"/>
              <a:ext cx="3171825" cy="830580"/>
            </a:xfrm>
            <a:prstGeom prst="rect"/>
            <a:solidFill>
              <a:srgbClr val="FFFFFF"/>
            </a:solidFill>
            <a:ln w="9525">
              <a:solidFill>
                <a:srgbClr val="4472C4"/>
              </a:solidFill>
            </a:ln>
          </p:spPr>
          <p:txBody>
            <a:bodyPr vertOverflow="overflow" horzOverflow="overflow" numCol="1" wrap="square" compatLnSpc="0" lIns="0" tIns="38100" rIns="0" bIns="0">
              <a:spAutoFit/>
            </a:bodyPr>
            <a:p>
              <a:pPr marL="316167" indent="-228854">
                <a:spcBef>
                  <a:spcPts val="300"/>
                </a:spcBef>
                <a:tabLst>
                  <a:tab pos="316167" algn="l"/>
                </a:tabLst>
              </a:pPr>
              <a:r>
                <a:rPr sz="1200">
                  <a:latin typeface="Calibri"/>
                  <a:cs typeface="Calibri"/>
                </a:rPr>
                <a:t>6.	</a:t>
              </a:r>
              <a:r>
                <a:rPr sz="1200">
                  <a:latin typeface="Calibri"/>
                  <a:cs typeface="Calibri"/>
                </a:rPr>
                <a:t>Convert launch_dict to Dataframe:</a:t>
              </a:r>
              <a:endParaRPr/>
            </a:p>
          </p:txBody>
        </p:sp>
        <p:pic>
          <p:nvPicPr>
            <p:cNvPr id="53" name="shape 5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1386" y="345567"/>
              <a:ext cx="2409825" cy="285750"/>
            </a:xfrm>
            <a:prstGeom prst="rect"/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Company>Avanquest</Company>
  <Application>Avanquest Pdf2Office Converter v.0.80.202411291.0</Application>
  <PresentationFormat>On-screen Show (4:3)</PresentationFormat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YAN Luo</dc:creator>
  <dc:description/>
  <dc:subject/>
  <dc:title> &lt;Title&gt;</dc:title>
  <cp:keywords/>
  <cp:lastModifiedBy>YAN Luo</cp:lastModifiedBy>
  <cp:revision>1</cp:revision>
  <dcterms:created xsi:type="dcterms:W3CDTF">2022-01-20T03:51:13+0000</dcterms:created>
  <dcterms:modified xsi:type="dcterms:W3CDTF">2022-01-20T03:51:13+0000</dcterms:modified>
  <cp:category>pdf2pptx</cp:category>
  <cp:contentStatus>Converted by Avanquest Pdf2PowerPoint Converter v.0.80.202411291.0</cp:contentStatus>
</cp:coreProperties>
</file>